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2" r:id="rId2"/>
    <p:sldMasterId id="2147483704" r:id="rId3"/>
  </p:sldMasterIdLst>
  <p:notesMasterIdLst>
    <p:notesMasterId r:id="rId21"/>
  </p:notesMasterIdLst>
  <p:sldIdLst>
    <p:sldId id="282" r:id="rId4"/>
    <p:sldId id="344" r:id="rId5"/>
    <p:sldId id="345" r:id="rId6"/>
    <p:sldId id="343" r:id="rId7"/>
    <p:sldId id="347" r:id="rId8"/>
    <p:sldId id="348" r:id="rId9"/>
    <p:sldId id="351" r:id="rId10"/>
    <p:sldId id="353" r:id="rId11"/>
    <p:sldId id="354" r:id="rId12"/>
    <p:sldId id="355" r:id="rId13"/>
    <p:sldId id="356" r:id="rId14"/>
    <p:sldId id="358" r:id="rId15"/>
    <p:sldId id="359" r:id="rId16"/>
    <p:sldId id="357" r:id="rId17"/>
    <p:sldId id="360" r:id="rId18"/>
    <p:sldId id="361" r:id="rId19"/>
    <p:sldId id="36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633"/>
    <a:srgbClr val="54585A"/>
    <a:srgbClr val="4D4D4C"/>
    <a:srgbClr val="DC0032"/>
    <a:srgbClr val="D82139"/>
    <a:srgbClr val="D41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39"/>
    <p:restoredTop sz="83990"/>
  </p:normalViewPr>
  <p:slideViewPr>
    <p:cSldViewPr snapToGrid="0" snapToObjects="1" showGuides="1">
      <p:cViewPr varScale="1">
        <p:scale>
          <a:sx n="96" d="100"/>
          <a:sy n="96" d="100"/>
        </p:scale>
        <p:origin x="2574" y="9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4" d="100"/>
          <a:sy n="94" d="100"/>
        </p:scale>
        <p:origin x="414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7646A-58FA-9D40-9D9D-83B2E51FE78A}" type="datetimeFigureOut">
              <a:rPr lang="en-US" smtClean="0"/>
              <a:t>9/2/2023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2F7FF-80E9-EA46-8276-FB972CB01D29}" type="slidenum">
              <a:rPr lang="en-US" smtClean="0"/>
              <a:t>‹#›</a:t>
            </a:fld>
            <a:endParaRPr lang="en-US"/>
          </a:p>
        </p:txBody>
      </p:sp>
    </p:spTree>
    <p:extLst>
      <p:ext uri="{BB962C8B-B14F-4D97-AF65-F5344CB8AC3E}">
        <p14:creationId xmlns:p14="http://schemas.microsoft.com/office/powerpoint/2010/main" val="280740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presenting on a collaborative computer game task using </a:t>
            </a:r>
            <a:r>
              <a:rPr lang="en-US" dirty="0" err="1"/>
              <a:t>Jetic’s</a:t>
            </a:r>
            <a:r>
              <a:rPr lang="en-US" dirty="0"/>
              <a:t> recording setup. I wrote an </a:t>
            </a:r>
            <a:r>
              <a:rPr lang="en-US" dirty="0" err="1"/>
              <a:t>honours</a:t>
            </a:r>
            <a:r>
              <a:rPr lang="en-US" dirty="0"/>
              <a:t> paper on it using the title “A novel collaborative task for eliciting phonetic adaptations in spontaneous conversational speech”.</a:t>
            </a:r>
          </a:p>
        </p:txBody>
      </p:sp>
      <p:sp>
        <p:nvSpPr>
          <p:cNvPr id="4" name="Slide Number Placeholder 3"/>
          <p:cNvSpPr>
            <a:spLocks noGrp="1"/>
          </p:cNvSpPr>
          <p:nvPr>
            <p:ph type="sldNum" sz="quarter" idx="5"/>
          </p:nvPr>
        </p:nvSpPr>
        <p:spPr/>
        <p:txBody>
          <a:bodyPr/>
          <a:lstStyle/>
          <a:p>
            <a:fld id="{E162F7FF-80E9-EA46-8276-FB972CB01D29}" type="slidenum">
              <a:rPr lang="en-US" smtClean="0"/>
              <a:t>1</a:t>
            </a:fld>
            <a:endParaRPr lang="en-US"/>
          </a:p>
        </p:txBody>
      </p:sp>
    </p:spTree>
    <p:extLst>
      <p:ext uri="{BB962C8B-B14F-4D97-AF65-F5344CB8AC3E}">
        <p14:creationId xmlns:p14="http://schemas.microsoft.com/office/powerpoint/2010/main" val="1458470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While the task seems pretty simple to do, it seemed capable of eliciting the speech that we were looking for. After two pilot runs with English stimuli, we got a task length of 16 minutes, somewhat balanced amounts of speech production and keyword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strike="sngStrike" dirty="0"/>
              <a:t>There were also variations in the amount of eye contact made by participants</a:t>
            </a:r>
          </a:p>
        </p:txBody>
      </p:sp>
      <p:sp>
        <p:nvSpPr>
          <p:cNvPr id="4" name="Slide Number Placeholder 3"/>
          <p:cNvSpPr>
            <a:spLocks noGrp="1"/>
          </p:cNvSpPr>
          <p:nvPr>
            <p:ph type="sldNum" sz="quarter" idx="5"/>
          </p:nvPr>
        </p:nvSpPr>
        <p:spPr/>
        <p:txBody>
          <a:bodyPr/>
          <a:lstStyle/>
          <a:p>
            <a:fld id="{E162F7FF-80E9-EA46-8276-FB972CB01D29}" type="slidenum">
              <a:rPr lang="en-US" smtClean="0"/>
              <a:t>11</a:t>
            </a:fld>
            <a:endParaRPr lang="en-US"/>
          </a:p>
        </p:txBody>
      </p:sp>
    </p:spTree>
    <p:extLst>
      <p:ext uri="{BB962C8B-B14F-4D97-AF65-F5344CB8AC3E}">
        <p14:creationId xmlns:p14="http://schemas.microsoft.com/office/powerpoint/2010/main" val="180352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Thinking back to our goals, we averaged 366 seconds of spontaneous speech per speaker. We had to use confederates, but were able to keep them from being more knowledgeable about the images than the participants were. </a:t>
            </a:r>
          </a:p>
          <a:p>
            <a:r>
              <a:rPr lang="en-CA" dirty="0"/>
              <a:t>The task also appears capable of eliciting balanced amounts of keyword utterances. There was some difficulty in controlling the conversation contents because of participants memory limitations.</a:t>
            </a:r>
          </a:p>
        </p:txBody>
      </p:sp>
      <p:sp>
        <p:nvSpPr>
          <p:cNvPr id="4" name="Slide Number Placeholder 3"/>
          <p:cNvSpPr>
            <a:spLocks noGrp="1"/>
          </p:cNvSpPr>
          <p:nvPr>
            <p:ph type="sldNum" sz="quarter" idx="5"/>
          </p:nvPr>
        </p:nvSpPr>
        <p:spPr/>
        <p:txBody>
          <a:bodyPr/>
          <a:lstStyle/>
          <a:p>
            <a:fld id="{E162F7FF-80E9-EA46-8276-FB972CB01D29}" type="slidenum">
              <a:rPr lang="en-US" smtClean="0"/>
              <a:t>12</a:t>
            </a:fld>
            <a:endParaRPr lang="en-US"/>
          </a:p>
        </p:txBody>
      </p:sp>
    </p:spTree>
    <p:extLst>
      <p:ext uri="{BB962C8B-B14F-4D97-AF65-F5344CB8AC3E}">
        <p14:creationId xmlns:p14="http://schemas.microsoft.com/office/powerpoint/2010/main" val="192616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future, there are some necessary changes that have already been identified. The display of the images needs to be improved, either in the game or physically with different monitors. Changes to the blank screen are also needed. Clearer instructions are needed as well, and will probably require adding even more text. Masked orthography has been suggested to help with participants’ memory of the keywords. We should also make it clearer when the task has ended, as confusion because of this resulted in some interruptions. </a:t>
            </a:r>
          </a:p>
        </p:txBody>
      </p:sp>
      <p:sp>
        <p:nvSpPr>
          <p:cNvPr id="4" name="Slide Number Placeholder 3"/>
          <p:cNvSpPr>
            <a:spLocks noGrp="1"/>
          </p:cNvSpPr>
          <p:nvPr>
            <p:ph type="sldNum" sz="quarter" idx="5"/>
          </p:nvPr>
        </p:nvSpPr>
        <p:spPr/>
        <p:txBody>
          <a:bodyPr/>
          <a:lstStyle/>
          <a:p>
            <a:fld id="{E162F7FF-80E9-EA46-8276-FB972CB01D29}" type="slidenum">
              <a:rPr lang="en-US" smtClean="0"/>
              <a:t>13</a:t>
            </a:fld>
            <a:endParaRPr lang="en-US"/>
          </a:p>
        </p:txBody>
      </p:sp>
    </p:spTree>
    <p:extLst>
      <p:ext uri="{BB962C8B-B14F-4D97-AF65-F5344CB8AC3E}">
        <p14:creationId xmlns:p14="http://schemas.microsoft.com/office/powerpoint/2010/main" val="373632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future, there should be explorations into using different languages, different English stimuli, and different populations. We should also try to run the task without confederate participants, and also look into phonetic adaptation measures. </a:t>
            </a:r>
          </a:p>
        </p:txBody>
      </p:sp>
      <p:sp>
        <p:nvSpPr>
          <p:cNvPr id="4" name="Slide Number Placeholder 3"/>
          <p:cNvSpPr>
            <a:spLocks noGrp="1"/>
          </p:cNvSpPr>
          <p:nvPr>
            <p:ph type="sldNum" sz="quarter" idx="5"/>
          </p:nvPr>
        </p:nvSpPr>
        <p:spPr/>
        <p:txBody>
          <a:bodyPr/>
          <a:lstStyle/>
          <a:p>
            <a:fld id="{E162F7FF-80E9-EA46-8276-FB972CB01D29}" type="slidenum">
              <a:rPr lang="en-US" smtClean="0"/>
              <a:t>14</a:t>
            </a:fld>
            <a:endParaRPr lang="en-US"/>
          </a:p>
        </p:txBody>
      </p:sp>
    </p:spTree>
    <p:extLst>
      <p:ext uri="{BB962C8B-B14F-4D97-AF65-F5344CB8AC3E}">
        <p14:creationId xmlns:p14="http://schemas.microsoft.com/office/powerpoint/2010/main" val="267499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We’ve proposed a new collaborative matching task done in a video game to elicit spontaneous speech. Despite a really small sample size, pilot results seem promising.</a:t>
            </a:r>
          </a:p>
        </p:txBody>
      </p:sp>
      <p:sp>
        <p:nvSpPr>
          <p:cNvPr id="4" name="Slide Number Placeholder 3"/>
          <p:cNvSpPr>
            <a:spLocks noGrp="1"/>
          </p:cNvSpPr>
          <p:nvPr>
            <p:ph type="sldNum" sz="quarter" idx="5"/>
          </p:nvPr>
        </p:nvSpPr>
        <p:spPr/>
        <p:txBody>
          <a:bodyPr/>
          <a:lstStyle/>
          <a:p>
            <a:fld id="{E162F7FF-80E9-EA46-8276-FB972CB01D29}" type="slidenum">
              <a:rPr lang="en-US" smtClean="0"/>
              <a:t>15</a:t>
            </a:fld>
            <a:endParaRPr lang="en-US"/>
          </a:p>
        </p:txBody>
      </p:sp>
    </p:spTree>
    <p:extLst>
      <p:ext uri="{BB962C8B-B14F-4D97-AF65-F5344CB8AC3E}">
        <p14:creationId xmlns:p14="http://schemas.microsoft.com/office/powerpoint/2010/main" val="70444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past year and a half in the lab, we’ve been working on proposing new interactive tasks, with the goal of eliciting spontaneous conversational utterances so that we could investigate phonetic adaptation. </a:t>
            </a:r>
          </a:p>
        </p:txBody>
      </p:sp>
      <p:sp>
        <p:nvSpPr>
          <p:cNvPr id="4" name="Slide Number Placeholder 3"/>
          <p:cNvSpPr>
            <a:spLocks noGrp="1"/>
          </p:cNvSpPr>
          <p:nvPr>
            <p:ph type="sldNum" sz="quarter" idx="5"/>
          </p:nvPr>
        </p:nvSpPr>
        <p:spPr/>
        <p:txBody>
          <a:bodyPr/>
          <a:lstStyle/>
          <a:p>
            <a:fld id="{E162F7FF-80E9-EA46-8276-FB972CB01D29}" type="slidenum">
              <a:rPr lang="en-US" smtClean="0"/>
              <a:t>2</a:t>
            </a:fld>
            <a:endParaRPr lang="en-US"/>
          </a:p>
        </p:txBody>
      </p:sp>
    </p:spTree>
    <p:extLst>
      <p:ext uri="{BB962C8B-B14F-4D97-AF65-F5344CB8AC3E}">
        <p14:creationId xmlns:p14="http://schemas.microsoft.com/office/powerpoint/2010/main" val="92004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Ivan will probably be going over this more, but phonetic adaptation is essentially when someone adjusts their speech production to facilitate communication with an interlocutor.</a:t>
            </a:r>
          </a:p>
        </p:txBody>
      </p:sp>
      <p:sp>
        <p:nvSpPr>
          <p:cNvPr id="4" name="Slide Number Placeholder 3"/>
          <p:cNvSpPr>
            <a:spLocks noGrp="1"/>
          </p:cNvSpPr>
          <p:nvPr>
            <p:ph type="sldNum" sz="quarter" idx="5"/>
          </p:nvPr>
        </p:nvSpPr>
        <p:spPr/>
        <p:txBody>
          <a:bodyPr/>
          <a:lstStyle/>
          <a:p>
            <a:fld id="{E162F7FF-80E9-EA46-8276-FB972CB01D29}" type="slidenum">
              <a:rPr lang="en-US" smtClean="0"/>
              <a:t>3</a:t>
            </a:fld>
            <a:endParaRPr lang="en-US"/>
          </a:p>
        </p:txBody>
      </p:sp>
    </p:spTree>
    <p:extLst>
      <p:ext uri="{BB962C8B-B14F-4D97-AF65-F5344CB8AC3E}">
        <p14:creationId xmlns:p14="http://schemas.microsoft.com/office/powerpoint/2010/main" val="30651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a:t>
            </a:r>
          </a:p>
          <a:p>
            <a:r>
              <a:rPr lang="en-US" dirty="0"/>
              <a:t>A phenomenon with many names. It happens spontaneously for the purposes of effective communication. Phonetic adaptation manifests in acoustic characteristics and can be influenced by social dynamics.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Times"/>
                <a:cs typeface="Times"/>
              </a:rPr>
              <a:t>Non-conscious, spontaneous phenomenon of adjusting one's pronunciation when verbally while interacting with an interlocutor in order to enhance communicative effectiveness</a:t>
            </a:r>
            <a:endParaRPr lang="en-CA" dirty="0">
              <a:latin typeface="Times"/>
            </a:endParaRPr>
          </a:p>
          <a:p>
            <a:endParaRPr lang="en-CA" dirty="0">
              <a:latin typeface="Times"/>
              <a:cs typeface="Times"/>
            </a:endParaRPr>
          </a:p>
          <a:p>
            <a:r>
              <a:rPr lang="en-CA" dirty="0">
                <a:latin typeface="Times"/>
                <a:cs typeface="Times"/>
              </a:rPr>
              <a:t>Manifests in acoustic characteristics</a:t>
            </a:r>
            <a:endParaRPr lang="en-US" dirty="0">
              <a:latin typeface="Times"/>
              <a:cs typeface="Times"/>
            </a:endParaRPr>
          </a:p>
          <a:p>
            <a:r>
              <a:rPr lang="en-CA" u="none" dirty="0">
                <a:latin typeface="Times"/>
                <a:cs typeface="Times"/>
              </a:rPr>
              <a:t>Social dynamics able to influence the degree of convergence</a:t>
            </a:r>
            <a:endParaRPr lang="en-US" u="none" dirty="0"/>
          </a:p>
        </p:txBody>
      </p:sp>
      <p:sp>
        <p:nvSpPr>
          <p:cNvPr id="4" name="Slide Number Placeholder 3"/>
          <p:cNvSpPr>
            <a:spLocks noGrp="1"/>
          </p:cNvSpPr>
          <p:nvPr>
            <p:ph type="sldNum" sz="quarter" idx="5"/>
          </p:nvPr>
        </p:nvSpPr>
        <p:spPr/>
        <p:txBody>
          <a:bodyPr/>
          <a:lstStyle/>
          <a:p>
            <a:fld id="{E162F7FF-80E9-EA46-8276-FB972CB01D29}" type="slidenum">
              <a:rPr lang="en-US" smtClean="0"/>
              <a:t>4</a:t>
            </a:fld>
            <a:endParaRPr lang="en-US"/>
          </a:p>
        </p:txBody>
      </p:sp>
    </p:spTree>
    <p:extLst>
      <p:ext uri="{BB962C8B-B14F-4D97-AF65-F5344CB8AC3E}">
        <p14:creationId xmlns:p14="http://schemas.microsoft.com/office/powerpoint/2010/main" val="208744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project, we’ve had some characteristics that we’ve been aiming to have in our new task. First, we wanted spontaneous speech instead of read speech. Second, we wanted there to be a balance of power between interlocutor dyads, because an imbalance can affect adaptation. Third, we wanted to elicit a balanced amount of utterances, to make for easier comparisons within a dyad. Fourth, we wanted to be able to control the conversation, to make for easier comparisons between dyads. I didn’t include it here, but we have also been keeping eye contact between interlocutors in mind.</a:t>
            </a:r>
          </a:p>
        </p:txBody>
      </p:sp>
      <p:sp>
        <p:nvSpPr>
          <p:cNvPr id="4" name="Slide Number Placeholder 3"/>
          <p:cNvSpPr>
            <a:spLocks noGrp="1"/>
          </p:cNvSpPr>
          <p:nvPr>
            <p:ph type="sldNum" sz="quarter" idx="5"/>
          </p:nvPr>
        </p:nvSpPr>
        <p:spPr/>
        <p:txBody>
          <a:bodyPr/>
          <a:lstStyle/>
          <a:p>
            <a:fld id="{E162F7FF-80E9-EA46-8276-FB972CB01D29}" type="slidenum">
              <a:rPr lang="en-US" smtClean="0"/>
              <a:t>5</a:t>
            </a:fld>
            <a:endParaRPr lang="en-US"/>
          </a:p>
        </p:txBody>
      </p:sp>
    </p:spTree>
    <p:extLst>
      <p:ext uri="{BB962C8B-B14F-4D97-AF65-F5344CB8AC3E}">
        <p14:creationId xmlns:p14="http://schemas.microsoft.com/office/powerpoint/2010/main" val="55347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past, other researchers have used a number of different speech elicitation tasks. There have been scripted non-collaborative tasks which use shadowing tasks or carrier phrases. These aren’t ideal because they don’t elicit spontaneous speech.</a:t>
            </a:r>
          </a:p>
          <a:p>
            <a:r>
              <a:rPr lang="en-CA" dirty="0"/>
              <a:t>Semi-scripted non-collaborative tasks like interviews or phone calls are not ideal because they can struggle to control the contents of a conversation. Even if the topic can be controlled, the specific keywords that people use can’t be.</a:t>
            </a:r>
          </a:p>
          <a:p>
            <a:r>
              <a:rPr lang="en-CA" dirty="0"/>
              <a:t>Unscripted, quasi-collaborative tasks like Sudoku and crossword puzzles have also been used, but they can be completed independently, without the participants conversing at all.</a:t>
            </a:r>
          </a:p>
          <a:p>
            <a:r>
              <a:rPr lang="en-CA" dirty="0"/>
              <a:t>Unscripted, collaborative tasks are the closest to what our aim is in the lab, but still have some flaws. </a:t>
            </a:r>
          </a:p>
        </p:txBody>
      </p:sp>
      <p:sp>
        <p:nvSpPr>
          <p:cNvPr id="4" name="Slide Number Placeholder 3"/>
          <p:cNvSpPr>
            <a:spLocks noGrp="1"/>
          </p:cNvSpPr>
          <p:nvPr>
            <p:ph type="sldNum" sz="quarter" idx="5"/>
          </p:nvPr>
        </p:nvSpPr>
        <p:spPr/>
        <p:txBody>
          <a:bodyPr/>
          <a:lstStyle/>
          <a:p>
            <a:fld id="{E162F7FF-80E9-EA46-8276-FB972CB01D29}" type="slidenum">
              <a:rPr lang="en-US" smtClean="0"/>
              <a:t>6</a:t>
            </a:fld>
            <a:endParaRPr lang="en-US"/>
          </a:p>
        </p:txBody>
      </p:sp>
    </p:spTree>
    <p:extLst>
      <p:ext uri="{BB962C8B-B14F-4D97-AF65-F5344CB8AC3E}">
        <p14:creationId xmlns:p14="http://schemas.microsoft.com/office/powerpoint/2010/main" val="318061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an overview of the tasks, each of their relevant characteristics (that could fit on the page), as well as the publications that they were used in. </a:t>
            </a:r>
          </a:p>
        </p:txBody>
      </p:sp>
      <p:sp>
        <p:nvSpPr>
          <p:cNvPr id="4" name="Slide Number Placeholder 3"/>
          <p:cNvSpPr>
            <a:spLocks noGrp="1"/>
          </p:cNvSpPr>
          <p:nvPr>
            <p:ph type="sldNum" sz="quarter" idx="5"/>
          </p:nvPr>
        </p:nvSpPr>
        <p:spPr/>
        <p:txBody>
          <a:bodyPr/>
          <a:lstStyle/>
          <a:p>
            <a:fld id="{E162F7FF-80E9-EA46-8276-FB972CB01D29}" type="slidenum">
              <a:rPr lang="en-US" smtClean="0"/>
              <a:t>7</a:t>
            </a:fld>
            <a:endParaRPr lang="en-US"/>
          </a:p>
        </p:txBody>
      </p:sp>
    </p:spTree>
    <p:extLst>
      <p:ext uri="{BB962C8B-B14F-4D97-AF65-F5344CB8AC3E}">
        <p14:creationId xmlns:p14="http://schemas.microsoft.com/office/powerpoint/2010/main" val="322912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task Ivan and I have been working on takes aspects of the unscripted collaborative tasks. We’re using a video game called Escape Simulator, and spawning two participants in two separate rooms. In the rooms, they each see 32 pictures. The two rooms have 20 matching pairs, and then 12 images which are unique to each room. The participants are then asked to find those matching pairs and placed them in identical locations. They also see a blank screen every 2 minutes or so to try to get them to review what images they had just identified, and to get them to look away from the screen and at their partner/teammate.</a:t>
            </a:r>
          </a:p>
        </p:txBody>
      </p:sp>
      <p:sp>
        <p:nvSpPr>
          <p:cNvPr id="4" name="Slide Number Placeholder 3"/>
          <p:cNvSpPr>
            <a:spLocks noGrp="1"/>
          </p:cNvSpPr>
          <p:nvPr>
            <p:ph type="sldNum" sz="quarter" idx="5"/>
          </p:nvPr>
        </p:nvSpPr>
        <p:spPr/>
        <p:txBody>
          <a:bodyPr/>
          <a:lstStyle/>
          <a:p>
            <a:fld id="{E162F7FF-80E9-EA46-8276-FB972CB01D29}" type="slidenum">
              <a:rPr lang="en-US" smtClean="0"/>
              <a:t>8</a:t>
            </a:fld>
            <a:endParaRPr lang="en-US"/>
          </a:p>
        </p:txBody>
      </p:sp>
    </p:spTree>
    <p:extLst>
      <p:ext uri="{BB962C8B-B14F-4D97-AF65-F5344CB8AC3E}">
        <p14:creationId xmlns:p14="http://schemas.microsoft.com/office/powerpoint/2010/main" val="4179638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essentially the answer key. The participants would have to find the image with the number 1, and place that in the same location in each of their own rooms. There are also distractor images, which are the ducks, or decoys, which are the 12 unique images. When you’re running the experiment, you might make the distractor images a confusable word or a picture with a different background colour. </a:t>
            </a:r>
          </a:p>
        </p:txBody>
      </p:sp>
      <p:sp>
        <p:nvSpPr>
          <p:cNvPr id="4" name="Slide Number Placeholder 3"/>
          <p:cNvSpPr>
            <a:spLocks noGrp="1"/>
          </p:cNvSpPr>
          <p:nvPr>
            <p:ph type="sldNum" sz="quarter" idx="5"/>
          </p:nvPr>
        </p:nvSpPr>
        <p:spPr/>
        <p:txBody>
          <a:bodyPr/>
          <a:lstStyle/>
          <a:p>
            <a:fld id="{E162F7FF-80E9-EA46-8276-FB972CB01D29}" type="slidenum">
              <a:rPr lang="en-US" smtClean="0"/>
              <a:t>9</a:t>
            </a:fld>
            <a:endParaRPr lang="en-US"/>
          </a:p>
        </p:txBody>
      </p:sp>
    </p:spTree>
    <p:extLst>
      <p:ext uri="{BB962C8B-B14F-4D97-AF65-F5344CB8AC3E}">
        <p14:creationId xmlns:p14="http://schemas.microsoft.com/office/powerpoint/2010/main" val="2300848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BAR | Title Page with side im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B2EDA9-BA65-7D43-B2F9-A634420DBC76}"/>
              </a:ext>
            </a:extLst>
          </p:cNvPr>
          <p:cNvSpPr txBox="1"/>
          <p:nvPr userDrawn="1"/>
        </p:nvSpPr>
        <p:spPr>
          <a:xfrm>
            <a:off x="0" y="0"/>
            <a:ext cx="5380038" cy="6864536"/>
          </a:xfrm>
          <a:prstGeom prst="rect">
            <a:avLst/>
          </a:prstGeom>
          <a:solidFill>
            <a:srgbClr val="CC0633"/>
          </a:solidFill>
        </p:spPr>
        <p:txBody>
          <a:bodyPr wrap="square" rtlCol="0">
            <a:spAutoFit/>
          </a:bodyPr>
          <a:lstStyle/>
          <a:p>
            <a:endParaRPr lang="en-US" dirty="0"/>
          </a:p>
        </p:txBody>
      </p:sp>
      <p:sp>
        <p:nvSpPr>
          <p:cNvPr id="4" name="Picture Placeholder 3"/>
          <p:cNvSpPr>
            <a:spLocks noGrp="1"/>
          </p:cNvSpPr>
          <p:nvPr>
            <p:ph type="pic" sz="quarter" idx="11"/>
          </p:nvPr>
        </p:nvSpPr>
        <p:spPr>
          <a:xfrm>
            <a:off x="5380038" y="186"/>
            <a:ext cx="3763962" cy="6864350"/>
          </a:xfrm>
        </p:spPr>
        <p:txBody>
          <a:bodyPr/>
          <a:lstStyle/>
          <a:p>
            <a:endParaRPr lang="en-US" dirty="0"/>
          </a:p>
        </p:txBody>
      </p:sp>
      <p:sp>
        <p:nvSpPr>
          <p:cNvPr id="3" name="Date Placeholder 2">
            <a:extLst>
              <a:ext uri="{FF2B5EF4-FFF2-40B4-BE49-F238E27FC236}">
                <a16:creationId xmlns:a16="http://schemas.microsoft.com/office/drawing/2014/main" id="{E40BDC30-F9E2-E84D-8EC1-32EBBF8E3038}"/>
              </a:ext>
            </a:extLst>
          </p:cNvPr>
          <p:cNvSpPr>
            <a:spLocks noGrp="1"/>
          </p:cNvSpPr>
          <p:nvPr>
            <p:ph type="dt" sz="half" idx="10"/>
          </p:nvPr>
        </p:nvSpPr>
        <p:spPr>
          <a:xfrm>
            <a:off x="628650" y="5573203"/>
            <a:ext cx="2057400" cy="365125"/>
          </a:xfrm>
        </p:spPr>
        <p:txBody>
          <a:bodyPr/>
          <a:lstStyle/>
          <a:p>
            <a:r>
              <a:rPr lang="en-US" dirty="0"/>
              <a:t>DAY MONTH YEAR</a:t>
            </a:r>
          </a:p>
        </p:txBody>
      </p:sp>
      <p:sp>
        <p:nvSpPr>
          <p:cNvPr id="7" name="Title 1">
            <a:extLst>
              <a:ext uri="{FF2B5EF4-FFF2-40B4-BE49-F238E27FC236}">
                <a16:creationId xmlns:a16="http://schemas.microsoft.com/office/drawing/2014/main" id="{9AAA6453-7A6E-6F44-9531-EED55DE91367}"/>
              </a:ext>
            </a:extLst>
          </p:cNvPr>
          <p:cNvSpPr>
            <a:spLocks noGrp="1"/>
          </p:cNvSpPr>
          <p:nvPr>
            <p:ph type="ctrTitle" hasCustomPrompt="1"/>
          </p:nvPr>
        </p:nvSpPr>
        <p:spPr>
          <a:xfrm>
            <a:off x="628649" y="1122363"/>
            <a:ext cx="4751389" cy="3278721"/>
          </a:xfrm>
          <a:noFill/>
          <a:ln>
            <a:noFill/>
          </a:ln>
        </p:spPr>
        <p:txBody>
          <a:bodyPr anchor="t">
            <a:noAutofit/>
          </a:bodyPr>
          <a:lstStyle>
            <a:lvl1pPr algn="l">
              <a:defRPr sz="6000">
                <a:ln>
                  <a:noFill/>
                </a:ln>
                <a:solidFill>
                  <a:schemeClr val="bg1"/>
                </a:solidFill>
              </a:defRPr>
            </a:lvl1pPr>
          </a:lstStyle>
          <a:p>
            <a:r>
              <a:rPr lang="en-US" dirty="0"/>
              <a:t>PRESENTATION</a:t>
            </a:r>
            <a:br>
              <a:rPr lang="en-US" dirty="0"/>
            </a:br>
            <a:r>
              <a:rPr lang="en-US" dirty="0"/>
              <a:t>TITLE PAGE</a:t>
            </a:r>
            <a:br>
              <a:rPr lang="en-US" dirty="0"/>
            </a:br>
            <a:r>
              <a:rPr lang="en-US" dirty="0"/>
              <a:t>WITH </a:t>
            </a:r>
            <a:br>
              <a:rPr lang="en-US" dirty="0"/>
            </a:br>
            <a:r>
              <a:rPr lang="en-US" dirty="0"/>
              <a:t>SIDE IMAGE</a:t>
            </a:r>
          </a:p>
        </p:txBody>
      </p:sp>
      <p:pic>
        <p:nvPicPr>
          <p:cNvPr id="12" name="Picture 11">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7221196" y="0"/>
            <a:ext cx="1281870" cy="640935"/>
          </a:xfrm>
          <a:prstGeom prst="rect">
            <a:avLst/>
          </a:prstGeom>
        </p:spPr>
      </p:pic>
    </p:spTree>
    <p:extLst>
      <p:ext uri="{BB962C8B-B14F-4D97-AF65-F5344CB8AC3E}">
        <p14:creationId xmlns:p14="http://schemas.microsoft.com/office/powerpoint/2010/main" val="3023542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 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dirty="0"/>
              <a:t>PAGE WITH NUMBER LIST</a:t>
            </a:r>
          </a:p>
        </p:txBody>
      </p:sp>
      <p:sp>
        <p:nvSpPr>
          <p:cNvPr id="7" name="Text Placeholder 2">
            <a:extLst>
              <a:ext uri="{FF2B5EF4-FFF2-40B4-BE49-F238E27FC236}">
                <a16:creationId xmlns:a16="http://schemas.microsoft.com/office/drawing/2014/main" id="{3684F753-3455-1247-9A43-9DFAC72B8EE4}"/>
              </a:ext>
            </a:extLst>
          </p:cNvPr>
          <p:cNvSpPr>
            <a:spLocks noGrp="1"/>
          </p:cNvSpPr>
          <p:nvPr>
            <p:ph type="body" sz="quarter" idx="13"/>
          </p:nvPr>
        </p:nvSpPr>
        <p:spPr>
          <a:xfrm>
            <a:off x="-107074" y="1917700"/>
            <a:ext cx="9135164" cy="3568700"/>
          </a:xfrm>
          <a:prstGeom prst="rect">
            <a:avLst/>
          </a:prstGeom>
        </p:spPr>
        <p:txBody>
          <a:bodyPr/>
          <a:lstStyle>
            <a:lvl1pPr marL="1200150" indent="-393700">
              <a:buFont typeface="+mj-lt"/>
              <a:buAutoNum type="arabicPeriod"/>
              <a:tabLst/>
              <a:defRPr b="0">
                <a:solidFill>
                  <a:srgbClr val="54585A"/>
                </a:solidFill>
                <a:latin typeface="Times" charset="0"/>
                <a:ea typeface="Times" charset="0"/>
                <a:cs typeface="Times" charset="0"/>
              </a:defRPr>
            </a:lvl1pPr>
            <a:lvl2pPr marL="1466850" indent="-309563">
              <a:buFont typeface="+mj-lt"/>
              <a:buAutoNum type="arabicPeriod"/>
              <a:tabLst/>
              <a:defRPr b="0">
                <a:solidFill>
                  <a:srgbClr val="54585A"/>
                </a:solidFill>
                <a:latin typeface="Times" charset="0"/>
                <a:ea typeface="Times" charset="0"/>
                <a:cs typeface="Times" charset="0"/>
              </a:defRPr>
            </a:lvl2pPr>
            <a:lvl3pPr marL="1784350" indent="-274638">
              <a:buFont typeface="+mj-lt"/>
              <a:buAutoNum type="arabicPeriod"/>
              <a:tabLst/>
              <a:defRPr b="0">
                <a:solidFill>
                  <a:srgbClr val="54585A"/>
                </a:solidFill>
                <a:latin typeface="Times" charset="0"/>
                <a:ea typeface="Times" charset="0"/>
                <a:cs typeface="Times" charset="0"/>
              </a:defRPr>
            </a:lvl3pPr>
            <a:lvl4pPr marL="2092325" indent="-265113">
              <a:buFont typeface="+mj-lt"/>
              <a:buAutoNum type="arabicPeriod"/>
              <a:tabLst/>
              <a:defRPr b="0">
                <a:solidFill>
                  <a:srgbClr val="54585A"/>
                </a:solidFill>
                <a:latin typeface="Times" charset="0"/>
                <a:ea typeface="Times" charset="0"/>
                <a:cs typeface="Times" charset="0"/>
              </a:defRPr>
            </a:lvl4pPr>
            <a:lvl5pPr marL="2359025" indent="-274638">
              <a:buFont typeface="+mj-lt"/>
              <a:buAutoNum type="arabicPeriod"/>
              <a:tabLst/>
              <a:defRPr b="0">
                <a:solidFill>
                  <a:srgbClr val="54585A"/>
                </a:solidFill>
                <a:latin typeface="Times" charset="0"/>
                <a:ea typeface="Times" charset="0"/>
                <a:cs typeface="Times"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67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2052638"/>
            <a:ext cx="3282950" cy="1450415"/>
          </a:xfrm>
        </p:spPr>
        <p:txBody>
          <a:bodyPr anchor="t">
            <a:noAutofit/>
          </a:bodyPr>
          <a:lstStyle>
            <a:lvl1pPr>
              <a:defRPr>
                <a:solidFill>
                  <a:srgbClr val="CC0633"/>
                </a:solidFill>
              </a:defRPr>
            </a:lvl1pPr>
          </a:lstStyle>
          <a:p>
            <a:r>
              <a:rPr lang="en-US" dirty="0"/>
              <a:t>PAGE WITH TABLE</a:t>
            </a:r>
          </a:p>
        </p:txBody>
      </p:sp>
      <p:sp>
        <p:nvSpPr>
          <p:cNvPr id="7" name="Table Placeholder 6">
            <a:extLst>
              <a:ext uri="{FF2B5EF4-FFF2-40B4-BE49-F238E27FC236}">
                <a16:creationId xmlns:a16="http://schemas.microsoft.com/office/drawing/2014/main" id="{D332C8B6-E003-6F49-BBD3-BF1095D864C2}"/>
              </a:ext>
            </a:extLst>
          </p:cNvPr>
          <p:cNvSpPr>
            <a:spLocks noGrp="1"/>
          </p:cNvSpPr>
          <p:nvPr>
            <p:ph type="tbl" sz="quarter" idx="13"/>
          </p:nvPr>
        </p:nvSpPr>
        <p:spPr>
          <a:xfrm>
            <a:off x="3911600" y="2052638"/>
            <a:ext cx="5232400" cy="3379787"/>
          </a:xfrm>
          <a:prstGeom prst="rect">
            <a:avLst/>
          </a:prstGeom>
        </p:spPr>
        <p:txBody>
          <a:bodyPr/>
          <a:lstStyle>
            <a:lvl1pPr>
              <a:defRPr>
                <a:solidFill>
                  <a:srgbClr val="CC0633"/>
                </a:solidFill>
              </a:defRPr>
            </a:lvl1pPr>
          </a:lstStyle>
          <a:p>
            <a:endParaRPr lang="en-US" dirty="0"/>
          </a:p>
        </p:txBody>
      </p:sp>
      <p:sp>
        <p:nvSpPr>
          <p:cNvPr id="10" name="Text Placeholder 7">
            <a:extLst>
              <a:ext uri="{FF2B5EF4-FFF2-40B4-BE49-F238E27FC236}">
                <a16:creationId xmlns:a16="http://schemas.microsoft.com/office/drawing/2014/main" id="{23C88C86-2FE6-B243-AC2D-1C16F2D7CD77}"/>
              </a:ext>
            </a:extLst>
          </p:cNvPr>
          <p:cNvSpPr>
            <a:spLocks noGrp="1"/>
          </p:cNvSpPr>
          <p:nvPr>
            <p:ph type="body" sz="quarter" idx="14" hasCustomPrompt="1"/>
          </p:nvPr>
        </p:nvSpPr>
        <p:spPr>
          <a:xfrm>
            <a:off x="628650" y="3823640"/>
            <a:ext cx="1869851" cy="419950"/>
          </a:xfrm>
          <a:prstGeom prst="rect">
            <a:avLst/>
          </a:prstGeom>
        </p:spPr>
        <p:txBody>
          <a:bodyPr/>
          <a:lstStyle>
            <a:lvl1pPr marL="0" indent="0">
              <a:buNone/>
              <a:defRPr sz="2400" b="1">
                <a:solidFill>
                  <a:srgbClr val="54585A"/>
                </a:solidFill>
                <a:latin typeface="Trebuchet MS" panose="020B0703020202090204" pitchFamily="34" charset="0"/>
              </a:defRPr>
            </a:lvl1pPr>
          </a:lstStyle>
          <a:p>
            <a:pPr lvl="0"/>
            <a:r>
              <a:rPr lang="en-US" dirty="0"/>
              <a:t>SUBHEADER</a:t>
            </a:r>
          </a:p>
        </p:txBody>
      </p:sp>
    </p:spTree>
    <p:extLst>
      <p:ext uri="{BB962C8B-B14F-4D97-AF65-F5344CB8AC3E}">
        <p14:creationId xmlns:p14="http://schemas.microsoft.com/office/powerpoint/2010/main" val="3285386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2052639"/>
            <a:ext cx="3282950" cy="1624280"/>
          </a:xfrm>
        </p:spPr>
        <p:txBody>
          <a:bodyPr anchor="t">
            <a:noAutofit/>
          </a:bodyPr>
          <a:lstStyle>
            <a:lvl1pPr>
              <a:defRPr>
                <a:solidFill>
                  <a:srgbClr val="CC0633"/>
                </a:solidFill>
              </a:defRPr>
            </a:lvl1pPr>
          </a:lstStyle>
          <a:p>
            <a:r>
              <a:rPr lang="en-US" dirty="0"/>
              <a:t>PAGE WITH CHART</a:t>
            </a:r>
          </a:p>
        </p:txBody>
      </p:sp>
      <p:sp>
        <p:nvSpPr>
          <p:cNvPr id="3" name="Chart Placeholder 2">
            <a:extLst>
              <a:ext uri="{FF2B5EF4-FFF2-40B4-BE49-F238E27FC236}">
                <a16:creationId xmlns:a16="http://schemas.microsoft.com/office/drawing/2014/main" id="{0BB26B3F-91C1-4D45-B69D-A58493665E8B}"/>
              </a:ext>
            </a:extLst>
          </p:cNvPr>
          <p:cNvSpPr>
            <a:spLocks noGrp="1"/>
          </p:cNvSpPr>
          <p:nvPr>
            <p:ph type="chart" sz="quarter" idx="13"/>
          </p:nvPr>
        </p:nvSpPr>
        <p:spPr>
          <a:xfrm>
            <a:off x="3911600" y="2052638"/>
            <a:ext cx="5232400" cy="3352800"/>
          </a:xfrm>
          <a:prstGeom prst="rect">
            <a:avLst/>
          </a:prstGeom>
        </p:spPr>
        <p:txBody>
          <a:bodyPr/>
          <a:lstStyle>
            <a:lvl1pPr>
              <a:defRPr>
                <a:solidFill>
                  <a:srgbClr val="CC0633"/>
                </a:solidFill>
              </a:defRPr>
            </a:lvl1pPr>
          </a:lstStyle>
          <a:p>
            <a:endParaRPr lang="en-US" dirty="0"/>
          </a:p>
        </p:txBody>
      </p:sp>
      <p:sp>
        <p:nvSpPr>
          <p:cNvPr id="7" name="Text Placeholder 7">
            <a:extLst>
              <a:ext uri="{FF2B5EF4-FFF2-40B4-BE49-F238E27FC236}">
                <a16:creationId xmlns:a16="http://schemas.microsoft.com/office/drawing/2014/main" id="{58AD251E-0061-3D48-830D-AF1EB95B70FC}"/>
              </a:ext>
            </a:extLst>
          </p:cNvPr>
          <p:cNvSpPr>
            <a:spLocks noGrp="1"/>
          </p:cNvSpPr>
          <p:nvPr>
            <p:ph type="body" sz="quarter" idx="14" hasCustomPrompt="1"/>
          </p:nvPr>
        </p:nvSpPr>
        <p:spPr>
          <a:xfrm>
            <a:off x="628650" y="3823640"/>
            <a:ext cx="1869851" cy="419950"/>
          </a:xfrm>
          <a:prstGeom prst="rect">
            <a:avLst/>
          </a:prstGeom>
        </p:spPr>
        <p:txBody>
          <a:bodyPr/>
          <a:lstStyle>
            <a:lvl1pPr marL="0" indent="0">
              <a:buNone/>
              <a:defRPr sz="2400" b="1">
                <a:solidFill>
                  <a:srgbClr val="54585A"/>
                </a:solidFill>
                <a:latin typeface="Trebuchet MS" panose="020B0703020202090204" pitchFamily="34" charset="0"/>
              </a:defRPr>
            </a:lvl1pPr>
          </a:lstStyle>
          <a:p>
            <a:pPr lvl="0"/>
            <a:r>
              <a:rPr lang="en-US" dirty="0"/>
              <a:t>SUBHEADER</a:t>
            </a:r>
          </a:p>
        </p:txBody>
      </p:sp>
    </p:spTree>
    <p:extLst>
      <p:ext uri="{BB962C8B-B14F-4D97-AF65-F5344CB8AC3E}">
        <p14:creationId xmlns:p14="http://schemas.microsoft.com/office/powerpoint/2010/main" val="65017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 and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3" name="Picture Placeholder 2">
            <a:extLst>
              <a:ext uri="{FF2B5EF4-FFF2-40B4-BE49-F238E27FC236}">
                <a16:creationId xmlns:a16="http://schemas.microsoft.com/office/drawing/2014/main" id="{091B9466-E87C-C54B-860C-17F37D71C88F}"/>
              </a:ext>
            </a:extLst>
          </p:cNvPr>
          <p:cNvSpPr>
            <a:spLocks noGrp="1"/>
          </p:cNvSpPr>
          <p:nvPr>
            <p:ph type="pic" sz="quarter" idx="14"/>
          </p:nvPr>
        </p:nvSpPr>
        <p:spPr>
          <a:xfrm>
            <a:off x="4814047" y="2052637"/>
            <a:ext cx="4060825" cy="3544887"/>
          </a:xfrm>
          <a:prstGeom prst="rect">
            <a:avLst/>
          </a:prstGeom>
        </p:spPr>
        <p:txBody>
          <a:bodyPr/>
          <a:lstStyle>
            <a:lvl1pPr>
              <a:defRPr>
                <a:solidFill>
                  <a:srgbClr val="CC0633"/>
                </a:solidFill>
              </a:defRPr>
            </a:lvl1pPr>
          </a:lstStyle>
          <a:p>
            <a:endParaRPr lang="en-US" dirty="0"/>
          </a:p>
        </p:txBody>
      </p:sp>
      <p:sp>
        <p:nvSpPr>
          <p:cNvPr id="4" name="Text Placeholder 3">
            <a:extLst>
              <a:ext uri="{FF2B5EF4-FFF2-40B4-BE49-F238E27FC236}">
                <a16:creationId xmlns:a16="http://schemas.microsoft.com/office/drawing/2014/main" id="{B2B44AA3-7262-A146-B295-8DCBF7C72229}"/>
              </a:ext>
            </a:extLst>
          </p:cNvPr>
          <p:cNvSpPr>
            <a:spLocks noGrp="1"/>
          </p:cNvSpPr>
          <p:nvPr>
            <p:ph type="body" sz="quarter" idx="15" hasCustomPrompt="1"/>
          </p:nvPr>
        </p:nvSpPr>
        <p:spPr>
          <a:xfrm>
            <a:off x="628650" y="2052638"/>
            <a:ext cx="4185397" cy="35448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STIXGeneral-Regular" pitchFamily="2" charset="2"/>
              <a:buNone/>
              <a:tabLst/>
              <a:defRPr>
                <a:solidFill>
                  <a:srgbClr val="54585A"/>
                </a:solidFill>
              </a:defRPr>
            </a:lvl1pPr>
            <a:lvl2pPr>
              <a:defRPr>
                <a:solidFill>
                  <a:srgbClr val="54585A"/>
                </a:solidFill>
              </a:defRPr>
            </a:lvl2pPr>
            <a:lvl3pPr>
              <a:defRPr>
                <a:solidFill>
                  <a:srgbClr val="54585A"/>
                </a:solidFill>
              </a:defRPr>
            </a:lvl3pPr>
            <a:lvl4pPr>
              <a:defRPr>
                <a:solidFill>
                  <a:srgbClr val="54585A"/>
                </a:solidFill>
              </a:defRPr>
            </a:lvl4pPr>
            <a:lvl5pPr>
              <a:defRPr>
                <a:solidFill>
                  <a:srgbClr val="54585A"/>
                </a:solidFill>
              </a:defRPr>
            </a:lvl5pPr>
          </a:lstStyle>
          <a:p>
            <a:pPr marL="0" marR="0" lvl="0" indent="0" algn="l" defTabSz="914400" rtl="0" eaLnBrk="1" fontAlgn="auto" latinLnBrk="0" hangingPunct="1">
              <a:lnSpc>
                <a:spcPct val="90000"/>
              </a:lnSpc>
              <a:spcBef>
                <a:spcPts val="1000"/>
              </a:spcBef>
              <a:spcAft>
                <a:spcPts val="0"/>
              </a:spcAft>
              <a:buClrTx/>
              <a:buSzTx/>
              <a:buFont typeface="STIXGeneral-Regular" pitchFamily="2" charset="2"/>
              <a:buNone/>
              <a:tabLst/>
              <a:defRPr/>
            </a:pPr>
            <a:r>
              <a:rPr lang="en-CA" b="1" dirty="0">
                <a:latin typeface="Trebuchet MS" panose="020B0703020202090204" pitchFamily="34" charset="0"/>
              </a:rPr>
              <a:t>SUBHEADER</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6C43D69-A87B-4D49-95CF-7AF393951B90}"/>
              </a:ext>
            </a:extLst>
          </p:cNvPr>
          <p:cNvSpPr>
            <a:spLocks noGrp="1"/>
          </p:cNvSpPr>
          <p:nvPr>
            <p:ph type="title" hasCustomPrompt="1"/>
          </p:nvPr>
        </p:nvSpPr>
        <p:spPr>
          <a:xfrm>
            <a:off x="628650" y="365125"/>
            <a:ext cx="7886700" cy="1325563"/>
          </a:xfrm>
        </p:spPr>
        <p:txBody>
          <a:bodyPr>
            <a:noAutofit/>
          </a:bodyPr>
          <a:lstStyle>
            <a:lvl1pPr>
              <a:defRPr>
                <a:solidFill>
                  <a:srgbClr val="CC0633"/>
                </a:solidFill>
              </a:defRPr>
            </a:lvl1pPr>
          </a:lstStyle>
          <a:p>
            <a:r>
              <a:rPr lang="en-US" dirty="0"/>
              <a:t>PAGE WITH COPY AND IMAGE</a:t>
            </a:r>
          </a:p>
        </p:txBody>
      </p:sp>
    </p:spTree>
    <p:extLst>
      <p:ext uri="{BB962C8B-B14F-4D97-AF65-F5344CB8AC3E}">
        <p14:creationId xmlns:p14="http://schemas.microsoft.com/office/powerpoint/2010/main" val="885017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0DB9-2A74-BF45-BB9E-9E500F37ABAE}"/>
              </a:ext>
            </a:extLst>
          </p:cNvPr>
          <p:cNvSpPr>
            <a:spLocks noGrp="1"/>
          </p:cNvSpPr>
          <p:nvPr>
            <p:ph type="title" hasCustomPrompt="1"/>
          </p:nvPr>
        </p:nvSpPr>
        <p:spPr/>
        <p:txBody>
          <a:bodyPr>
            <a:noAutofit/>
          </a:bodyPr>
          <a:lstStyle>
            <a:lvl1pPr>
              <a:defRPr>
                <a:solidFill>
                  <a:srgbClr val="CC0633"/>
                </a:solidFill>
              </a:defRPr>
            </a:lvl1pPr>
          </a:lstStyle>
          <a:p>
            <a:r>
              <a:rPr lang="en-US" dirty="0"/>
              <a:t>PAGE WITH TEXT ONLY</a:t>
            </a:r>
          </a:p>
        </p:txBody>
      </p:sp>
      <p:sp>
        <p:nvSpPr>
          <p:cNvPr id="3" name="Slide Number Placeholder 2">
            <a:extLst>
              <a:ext uri="{FF2B5EF4-FFF2-40B4-BE49-F238E27FC236}">
                <a16:creationId xmlns:a16="http://schemas.microsoft.com/office/drawing/2014/main" id="{B6F9D54D-918F-514C-BBA7-693AF6C02B2D}"/>
              </a:ext>
            </a:extLst>
          </p:cNvPr>
          <p:cNvSpPr>
            <a:spLocks noGrp="1"/>
          </p:cNvSpPr>
          <p:nvPr>
            <p:ph type="sldNum" sz="quarter" idx="10"/>
          </p:nvPr>
        </p:nvSpPr>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ext Placeholder 4">
            <a:extLst>
              <a:ext uri="{FF2B5EF4-FFF2-40B4-BE49-F238E27FC236}">
                <a16:creationId xmlns:a16="http://schemas.microsoft.com/office/drawing/2014/main" id="{950C7CFC-CA74-9343-951B-3D96B6149607}"/>
              </a:ext>
            </a:extLst>
          </p:cNvPr>
          <p:cNvSpPr>
            <a:spLocks noGrp="1"/>
          </p:cNvSpPr>
          <p:nvPr>
            <p:ph type="body" sz="quarter" idx="11" hasCustomPrompt="1"/>
          </p:nvPr>
        </p:nvSpPr>
        <p:spPr>
          <a:xfrm>
            <a:off x="628650" y="1912938"/>
            <a:ext cx="7886700" cy="387826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STIXGeneral-Regular" pitchFamily="2" charset="2"/>
              <a:buNone/>
              <a:tabLst/>
              <a:defRPr>
                <a:solidFill>
                  <a:srgbClr val="54585A"/>
                </a:solidFill>
              </a:defRPr>
            </a:lvl1pPr>
            <a:lvl2pPr>
              <a:defRPr>
                <a:solidFill>
                  <a:srgbClr val="54585A"/>
                </a:solidFill>
              </a:defRPr>
            </a:lvl2pPr>
            <a:lvl3pPr>
              <a:defRPr>
                <a:solidFill>
                  <a:srgbClr val="54585A"/>
                </a:solidFill>
              </a:defRPr>
            </a:lvl3pPr>
            <a:lvl4pPr>
              <a:defRPr>
                <a:solidFill>
                  <a:srgbClr val="54585A"/>
                </a:solidFill>
              </a:defRPr>
            </a:lvl4pPr>
            <a:lvl5pPr>
              <a:defRPr>
                <a:solidFill>
                  <a:srgbClr val="54585A"/>
                </a:solidFill>
              </a:defRPr>
            </a:lvl5pPr>
          </a:lstStyle>
          <a:p>
            <a:pPr marL="0" marR="0" lvl="0" indent="0" algn="l" defTabSz="914400" rtl="0" eaLnBrk="1" fontAlgn="auto" latinLnBrk="0" hangingPunct="1">
              <a:lnSpc>
                <a:spcPct val="90000"/>
              </a:lnSpc>
              <a:spcBef>
                <a:spcPts val="1000"/>
              </a:spcBef>
              <a:spcAft>
                <a:spcPts val="0"/>
              </a:spcAft>
              <a:buClrTx/>
              <a:buSzTx/>
              <a:buFont typeface="STIXGeneral-Regular" pitchFamily="2" charset="2"/>
              <a:buNone/>
              <a:tabLst/>
              <a:defRPr/>
            </a:pPr>
            <a:r>
              <a:rPr lang="en-CA" b="1" dirty="0">
                <a:latin typeface="Trebuchet MS" panose="020B0703020202090204" pitchFamily="34" charset="0"/>
              </a:rPr>
              <a:t>SUBHEADER</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03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Single Phra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2C1386-D334-864D-8255-FFC79183ABF5}"/>
              </a:ext>
            </a:extLst>
          </p:cNvPr>
          <p:cNvSpPr>
            <a:spLocks noGrp="1"/>
          </p:cNvSpPr>
          <p:nvPr>
            <p:ph type="sldNum" sz="quarter" idx="10"/>
          </p:nvPr>
        </p:nvSpPr>
        <p:spPr/>
        <p:txBody>
          <a:bodyPr/>
          <a:lstStyle/>
          <a:p>
            <a:r>
              <a:rPr lang="en-US"/>
              <a:t>SIMON FRASER UNIVERSITY   </a:t>
            </a:r>
            <a:fld id="{45E0C454-F75C-A944-8BC1-78DA56BBB239}" type="slidenum">
              <a:rPr lang="en-US" smtClean="0"/>
              <a:pPr/>
              <a:t>‹#›</a:t>
            </a:fld>
            <a:endParaRPr lang="en-US" dirty="0"/>
          </a:p>
        </p:txBody>
      </p:sp>
      <p:sp>
        <p:nvSpPr>
          <p:cNvPr id="7" name="Title 1">
            <a:extLst>
              <a:ext uri="{FF2B5EF4-FFF2-40B4-BE49-F238E27FC236}">
                <a16:creationId xmlns:a16="http://schemas.microsoft.com/office/drawing/2014/main" id="{90878862-92D6-5247-A8B5-C605B2892168}"/>
              </a:ext>
            </a:extLst>
          </p:cNvPr>
          <p:cNvSpPr>
            <a:spLocks noGrp="1"/>
          </p:cNvSpPr>
          <p:nvPr>
            <p:ph type="title" hasCustomPrompt="1"/>
          </p:nvPr>
        </p:nvSpPr>
        <p:spPr>
          <a:xfrm>
            <a:off x="838200" y="2766218"/>
            <a:ext cx="8054662" cy="1325563"/>
          </a:xfrm>
        </p:spPr>
        <p:txBody>
          <a:bodyPr/>
          <a:lstStyle>
            <a:lvl1pPr>
              <a:defRPr sz="3600" b="1" baseline="0">
                <a:solidFill>
                  <a:srgbClr val="CC0633"/>
                </a:solidFill>
                <a:latin typeface="Trebuchet MS" panose="020B0703020202090204" pitchFamily="34" charset="0"/>
              </a:defRPr>
            </a:lvl1pPr>
          </a:lstStyle>
          <a:p>
            <a:r>
              <a:rPr lang="en-US" dirty="0"/>
              <a:t>PAGE WITH QUOTE/SINGLE PHRASE</a:t>
            </a:r>
          </a:p>
        </p:txBody>
      </p:sp>
    </p:spTree>
    <p:extLst>
      <p:ext uri="{BB962C8B-B14F-4D97-AF65-F5344CB8AC3E}">
        <p14:creationId xmlns:p14="http://schemas.microsoft.com/office/powerpoint/2010/main" val="1110921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a:prstGeom prst="rect">
            <a:avLst/>
          </a:prstGeom>
        </p:spPr>
        <p:txBody>
          <a:bodyPr/>
          <a:lstStyle/>
          <a:p>
            <a:endParaRPr lang="en-US"/>
          </a:p>
        </p:txBody>
      </p:sp>
    </p:spTree>
    <p:extLst>
      <p:ext uri="{BB962C8B-B14F-4D97-AF65-F5344CB8AC3E}">
        <p14:creationId xmlns:p14="http://schemas.microsoft.com/office/powerpoint/2010/main" val="393560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BAR | Title Page with side image">
    <p:spTree>
      <p:nvGrpSpPr>
        <p:cNvPr id="1" name=""/>
        <p:cNvGrpSpPr/>
        <p:nvPr/>
      </p:nvGrpSpPr>
      <p:grpSpPr>
        <a:xfrm>
          <a:off x="0" y="0"/>
          <a:ext cx="0" cy="0"/>
          <a:chOff x="0" y="0"/>
          <a:chExt cx="0" cy="0"/>
        </a:xfrm>
      </p:grpSpPr>
      <p:sp>
        <p:nvSpPr>
          <p:cNvPr id="6" name="Rectangle 5"/>
          <p:cNvSpPr/>
          <p:nvPr userDrawn="1"/>
        </p:nvSpPr>
        <p:spPr>
          <a:xfrm>
            <a:off x="5380038" y="-6350"/>
            <a:ext cx="3763962" cy="686435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Picture Placeholder 3"/>
          <p:cNvSpPr>
            <a:spLocks noGrp="1"/>
          </p:cNvSpPr>
          <p:nvPr>
            <p:ph type="pic" sz="quarter" idx="11"/>
          </p:nvPr>
        </p:nvSpPr>
        <p:spPr>
          <a:xfrm>
            <a:off x="5380038" y="0"/>
            <a:ext cx="3763962" cy="6864350"/>
          </a:xfrm>
        </p:spPr>
        <p:txBody>
          <a:bodyPr/>
          <a:lstStyle/>
          <a:p>
            <a:endParaRPr lang="en-US"/>
          </a:p>
        </p:txBody>
      </p:sp>
      <p:sp>
        <p:nvSpPr>
          <p:cNvPr id="3" name="Date Placeholder 2">
            <a:extLst>
              <a:ext uri="{FF2B5EF4-FFF2-40B4-BE49-F238E27FC236}">
                <a16:creationId xmlns:a16="http://schemas.microsoft.com/office/drawing/2014/main" id="{E40BDC30-F9E2-E84D-8EC1-32EBBF8E3038}"/>
              </a:ext>
            </a:extLst>
          </p:cNvPr>
          <p:cNvSpPr>
            <a:spLocks noGrp="1"/>
          </p:cNvSpPr>
          <p:nvPr>
            <p:ph type="dt" sz="half" idx="10"/>
          </p:nvPr>
        </p:nvSpPr>
        <p:spPr>
          <a:xfrm>
            <a:off x="628650" y="5573203"/>
            <a:ext cx="2057400" cy="365125"/>
          </a:xfrm>
        </p:spPr>
        <p:txBody>
          <a:bodyPr/>
          <a:lstStyle/>
          <a:p>
            <a:r>
              <a:rPr lang="en-US" dirty="0"/>
              <a:t>DAY MONTH YEAR</a:t>
            </a:r>
          </a:p>
        </p:txBody>
      </p:sp>
      <p:sp>
        <p:nvSpPr>
          <p:cNvPr id="7" name="Title 1">
            <a:extLst>
              <a:ext uri="{FF2B5EF4-FFF2-40B4-BE49-F238E27FC236}">
                <a16:creationId xmlns:a16="http://schemas.microsoft.com/office/drawing/2014/main" id="{9AAA6453-7A6E-6F44-9531-EED55DE91367}"/>
              </a:ext>
            </a:extLst>
          </p:cNvPr>
          <p:cNvSpPr>
            <a:spLocks noGrp="1"/>
          </p:cNvSpPr>
          <p:nvPr>
            <p:ph type="ctrTitle" hasCustomPrompt="1"/>
          </p:nvPr>
        </p:nvSpPr>
        <p:spPr>
          <a:xfrm>
            <a:off x="628649" y="1122363"/>
            <a:ext cx="4751389" cy="3278721"/>
          </a:xfrm>
        </p:spPr>
        <p:txBody>
          <a:bodyPr anchor="t">
            <a:noAutofit/>
          </a:bodyPr>
          <a:lstStyle>
            <a:lvl1pPr algn="l">
              <a:defRPr sz="6000">
                <a:solidFill>
                  <a:srgbClr val="CC0633"/>
                </a:solidFill>
              </a:defRPr>
            </a:lvl1pPr>
          </a:lstStyle>
          <a:p>
            <a:r>
              <a:rPr lang="en-US" dirty="0"/>
              <a:t>PRESENTATION</a:t>
            </a:r>
            <a:br>
              <a:rPr lang="en-US" dirty="0"/>
            </a:br>
            <a:r>
              <a:rPr lang="en-US" dirty="0"/>
              <a:t>TITLE PAGE</a:t>
            </a:r>
            <a:br>
              <a:rPr lang="en-US" dirty="0"/>
            </a:br>
            <a:r>
              <a:rPr lang="en-US" dirty="0"/>
              <a:t>WITH </a:t>
            </a:r>
            <a:br>
              <a:rPr lang="en-US" dirty="0"/>
            </a:br>
            <a:r>
              <a:rPr lang="en-US" dirty="0"/>
              <a:t>SIDE IMAGE</a:t>
            </a:r>
          </a:p>
        </p:txBody>
      </p:sp>
      <p:pic>
        <p:nvPicPr>
          <p:cNvPr id="12" name="Picture 11">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7221196" y="0"/>
            <a:ext cx="1281870" cy="640935"/>
          </a:xfrm>
          <a:prstGeom prst="rect">
            <a:avLst/>
          </a:prstGeom>
        </p:spPr>
      </p:pic>
    </p:spTree>
    <p:extLst>
      <p:ext uri="{BB962C8B-B14F-4D97-AF65-F5344CB8AC3E}">
        <p14:creationId xmlns:p14="http://schemas.microsoft.com/office/powerpoint/2010/main" val="245302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BAR | Title Page with top imag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C24254-722A-B146-BECC-4895EC4DA86A}"/>
              </a:ext>
            </a:extLst>
          </p:cNvPr>
          <p:cNvSpPr txBox="1"/>
          <p:nvPr userDrawn="1"/>
        </p:nvSpPr>
        <p:spPr>
          <a:xfrm>
            <a:off x="0" y="3743324"/>
            <a:ext cx="9143999" cy="3114675"/>
          </a:xfrm>
          <a:prstGeom prst="rect">
            <a:avLst/>
          </a:prstGeom>
          <a:solidFill>
            <a:srgbClr val="CC0633"/>
          </a:solidFill>
        </p:spPr>
        <p:txBody>
          <a:bodyPr wrap="square" rtlCol="0">
            <a:spAutoFit/>
          </a:bodyPr>
          <a:lstStyle/>
          <a:p>
            <a:endParaRPr lang="en-US" dirty="0"/>
          </a:p>
        </p:txBody>
      </p:sp>
      <p:sp>
        <p:nvSpPr>
          <p:cNvPr id="5" name="Title 1">
            <a:extLst>
              <a:ext uri="{FF2B5EF4-FFF2-40B4-BE49-F238E27FC236}">
                <a16:creationId xmlns:a16="http://schemas.microsoft.com/office/drawing/2014/main" id="{A9135019-64D5-5141-B3AA-B6B20940587F}"/>
              </a:ext>
            </a:extLst>
          </p:cNvPr>
          <p:cNvSpPr>
            <a:spLocks noGrp="1"/>
          </p:cNvSpPr>
          <p:nvPr>
            <p:ph type="ctrTitle" hasCustomPrompt="1"/>
          </p:nvPr>
        </p:nvSpPr>
        <p:spPr>
          <a:xfrm>
            <a:off x="730666" y="4101752"/>
            <a:ext cx="7772400" cy="3278721"/>
          </a:xfrm>
        </p:spPr>
        <p:txBody>
          <a:bodyPr anchor="t">
            <a:noAutofit/>
          </a:bodyPr>
          <a:lstStyle>
            <a:lvl1pPr algn="l">
              <a:defRPr sz="6000">
                <a:solidFill>
                  <a:schemeClr val="bg1"/>
                </a:solidFill>
              </a:defRPr>
            </a:lvl1pPr>
          </a:lstStyle>
          <a:p>
            <a:r>
              <a:rPr lang="en-US" dirty="0"/>
              <a:t>PRESENTATION</a:t>
            </a:r>
            <a:br>
              <a:rPr lang="en-US" dirty="0"/>
            </a:br>
            <a:r>
              <a:rPr lang="en-US" dirty="0"/>
              <a:t>TITLE PAGE</a:t>
            </a:r>
            <a:br>
              <a:rPr lang="en-US" dirty="0"/>
            </a:br>
            <a:r>
              <a:rPr lang="en-US" dirty="0"/>
              <a:t>WITH TOP IMAGE</a:t>
            </a:r>
          </a:p>
        </p:txBody>
      </p:sp>
      <p:sp>
        <p:nvSpPr>
          <p:cNvPr id="6" name="Picture Placeholder 3"/>
          <p:cNvSpPr>
            <a:spLocks noGrp="1"/>
          </p:cNvSpPr>
          <p:nvPr>
            <p:ph type="pic" sz="quarter" idx="11"/>
          </p:nvPr>
        </p:nvSpPr>
        <p:spPr>
          <a:xfrm>
            <a:off x="0" y="-1"/>
            <a:ext cx="9144000" cy="3743325"/>
          </a:xfrm>
        </p:spPr>
        <p:txBody>
          <a:bodyPr/>
          <a:lstStyle/>
          <a:p>
            <a:endParaRPr lang="en-US"/>
          </a:p>
        </p:txBody>
      </p:sp>
      <p:pic>
        <p:nvPicPr>
          <p:cNvPr id="8" name="Picture 7">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7221196" y="0"/>
            <a:ext cx="1281870" cy="640935"/>
          </a:xfrm>
          <a:prstGeom prst="rect">
            <a:avLst/>
          </a:prstGeom>
        </p:spPr>
      </p:pic>
    </p:spTree>
    <p:extLst>
      <p:ext uri="{BB962C8B-B14F-4D97-AF65-F5344CB8AC3E}">
        <p14:creationId xmlns:p14="http://schemas.microsoft.com/office/powerpoint/2010/main" val="383489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R | Title Page with top image">
    <p:spTree>
      <p:nvGrpSpPr>
        <p:cNvPr id="1" name=""/>
        <p:cNvGrpSpPr/>
        <p:nvPr/>
      </p:nvGrpSpPr>
      <p:grpSpPr>
        <a:xfrm>
          <a:off x="0" y="0"/>
          <a:ext cx="0" cy="0"/>
          <a:chOff x="0" y="0"/>
          <a:chExt cx="0" cy="0"/>
        </a:xfrm>
      </p:grpSpPr>
      <p:sp>
        <p:nvSpPr>
          <p:cNvPr id="3" name="Rectangle 2"/>
          <p:cNvSpPr/>
          <p:nvPr userDrawn="1"/>
        </p:nvSpPr>
        <p:spPr>
          <a:xfrm>
            <a:off x="0" y="-6351"/>
            <a:ext cx="9144000" cy="3830855"/>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Picture Placeholder 3"/>
          <p:cNvSpPr>
            <a:spLocks noGrp="1"/>
          </p:cNvSpPr>
          <p:nvPr>
            <p:ph type="pic" sz="quarter" idx="11"/>
          </p:nvPr>
        </p:nvSpPr>
        <p:spPr>
          <a:xfrm>
            <a:off x="0" y="-1"/>
            <a:ext cx="9144000" cy="3830855"/>
          </a:xfrm>
        </p:spPr>
        <p:txBody>
          <a:bodyPr/>
          <a:lstStyle/>
          <a:p>
            <a:endParaRPr lang="en-US"/>
          </a:p>
        </p:txBody>
      </p:sp>
      <p:sp>
        <p:nvSpPr>
          <p:cNvPr id="4" name="Title 1">
            <a:extLst>
              <a:ext uri="{FF2B5EF4-FFF2-40B4-BE49-F238E27FC236}">
                <a16:creationId xmlns:a16="http://schemas.microsoft.com/office/drawing/2014/main" id="{A46B9196-03E0-1243-81CF-AEC41C822380}"/>
              </a:ext>
            </a:extLst>
          </p:cNvPr>
          <p:cNvSpPr>
            <a:spLocks noGrp="1"/>
          </p:cNvSpPr>
          <p:nvPr>
            <p:ph type="ctrTitle" hasCustomPrompt="1"/>
          </p:nvPr>
        </p:nvSpPr>
        <p:spPr>
          <a:xfrm>
            <a:off x="730666" y="4101752"/>
            <a:ext cx="7772400" cy="3278721"/>
          </a:xfrm>
        </p:spPr>
        <p:txBody>
          <a:bodyPr anchor="t">
            <a:noAutofit/>
          </a:bodyPr>
          <a:lstStyle>
            <a:lvl1pPr algn="l">
              <a:defRPr sz="6000">
                <a:solidFill>
                  <a:srgbClr val="CC0633"/>
                </a:solidFill>
              </a:defRPr>
            </a:lvl1pPr>
          </a:lstStyle>
          <a:p>
            <a:r>
              <a:rPr lang="en-US" dirty="0"/>
              <a:t>PRESENTATION</a:t>
            </a:r>
            <a:br>
              <a:rPr lang="en-US" dirty="0"/>
            </a:br>
            <a:r>
              <a:rPr lang="en-US" dirty="0"/>
              <a:t>TITLE PAGE</a:t>
            </a:r>
            <a:br>
              <a:rPr lang="en-US" dirty="0"/>
            </a:br>
            <a:r>
              <a:rPr lang="en-US" dirty="0"/>
              <a:t>WITH TOP IMAGE</a:t>
            </a:r>
          </a:p>
        </p:txBody>
      </p:sp>
      <p:pic>
        <p:nvPicPr>
          <p:cNvPr id="6" name="Picture 5">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7221196" y="0"/>
            <a:ext cx="1281870" cy="640935"/>
          </a:xfrm>
          <a:prstGeom prst="rect">
            <a:avLst/>
          </a:prstGeom>
        </p:spPr>
      </p:pic>
    </p:spTree>
    <p:extLst>
      <p:ext uri="{BB962C8B-B14F-4D97-AF65-F5344CB8AC3E}">
        <p14:creationId xmlns:p14="http://schemas.microsoft.com/office/powerpoint/2010/main" val="43170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 BAR | Title Page without imag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C29D96-D707-B34D-8402-C357832A3C7A}"/>
              </a:ext>
            </a:extLst>
          </p:cNvPr>
          <p:cNvSpPr txBox="1"/>
          <p:nvPr userDrawn="1"/>
        </p:nvSpPr>
        <p:spPr>
          <a:xfrm>
            <a:off x="0" y="1386479"/>
            <a:ext cx="9144000" cy="4025463"/>
          </a:xfrm>
          <a:prstGeom prst="rect">
            <a:avLst/>
          </a:prstGeom>
          <a:solidFill>
            <a:srgbClr val="CC0633"/>
          </a:solidFill>
        </p:spPr>
        <p:txBody>
          <a:bodyPr wrap="square" rtlCol="0">
            <a:spAutoFit/>
          </a:bodyPr>
          <a:lstStyle/>
          <a:p>
            <a:endParaRPr lang="en-US" dirty="0"/>
          </a:p>
        </p:txBody>
      </p:sp>
      <p:sp>
        <p:nvSpPr>
          <p:cNvPr id="11" name="Date Placeholder 2">
            <a:extLst>
              <a:ext uri="{FF2B5EF4-FFF2-40B4-BE49-F238E27FC236}">
                <a16:creationId xmlns:a16="http://schemas.microsoft.com/office/drawing/2014/main" id="{A9E8EA64-4192-3B4B-B6D0-A0CBC5D266D2}"/>
              </a:ext>
            </a:extLst>
          </p:cNvPr>
          <p:cNvSpPr>
            <a:spLocks noGrp="1"/>
          </p:cNvSpPr>
          <p:nvPr>
            <p:ph type="dt" sz="half" idx="10"/>
          </p:nvPr>
        </p:nvSpPr>
        <p:spPr>
          <a:xfrm>
            <a:off x="628650" y="5599184"/>
            <a:ext cx="2057400" cy="365125"/>
          </a:xfrm>
        </p:spPr>
        <p:txBody>
          <a:bodyPr/>
          <a:lstStyle>
            <a:lvl1pPr>
              <a:defRPr>
                <a:solidFill>
                  <a:srgbClr val="4D4D4C"/>
                </a:solidFill>
              </a:defRPr>
            </a:lvl1pPr>
          </a:lstStyle>
          <a:p>
            <a:r>
              <a:rPr lang="en-US" dirty="0"/>
              <a:t>DAY MONTH YEAR</a:t>
            </a:r>
          </a:p>
        </p:txBody>
      </p:sp>
      <p:pic>
        <p:nvPicPr>
          <p:cNvPr id="13" name="Picture 12">
            <a:extLst>
              <a:ext uri="{FF2B5EF4-FFF2-40B4-BE49-F238E27FC236}">
                <a16:creationId xmlns:a16="http://schemas.microsoft.com/office/drawing/2014/main" id="{B64D345E-FAF2-894B-9E63-6F75C8E5BD2D}"/>
              </a:ext>
            </a:extLst>
          </p:cNvPr>
          <p:cNvPicPr>
            <a:picLocks noChangeAspect="1"/>
          </p:cNvPicPr>
          <p:nvPr userDrawn="1"/>
        </p:nvPicPr>
        <p:blipFill>
          <a:blip r:embed="rId2"/>
          <a:stretch>
            <a:fillRect/>
          </a:stretch>
        </p:blipFill>
        <p:spPr>
          <a:xfrm>
            <a:off x="7221196" y="0"/>
            <a:ext cx="1281870" cy="640935"/>
          </a:xfrm>
          <a:prstGeom prst="rect">
            <a:avLst/>
          </a:prstGeom>
        </p:spPr>
      </p:pic>
      <p:sp>
        <p:nvSpPr>
          <p:cNvPr id="5" name="Title 1">
            <a:extLst>
              <a:ext uri="{FF2B5EF4-FFF2-40B4-BE49-F238E27FC236}">
                <a16:creationId xmlns:a16="http://schemas.microsoft.com/office/drawing/2014/main" id="{C9131F03-220F-7843-B21F-44753B90782B}"/>
              </a:ext>
            </a:extLst>
          </p:cNvPr>
          <p:cNvSpPr>
            <a:spLocks noGrp="1"/>
          </p:cNvSpPr>
          <p:nvPr>
            <p:ph type="ctrTitle" hasCustomPrompt="1"/>
          </p:nvPr>
        </p:nvSpPr>
        <p:spPr>
          <a:xfrm>
            <a:off x="730666" y="1915764"/>
            <a:ext cx="7772400" cy="3278721"/>
          </a:xfrm>
        </p:spPr>
        <p:txBody>
          <a:bodyPr anchor="t">
            <a:noAutofit/>
          </a:bodyPr>
          <a:lstStyle>
            <a:lvl1pPr algn="l">
              <a:defRPr sz="7200">
                <a:solidFill>
                  <a:schemeClr val="bg1"/>
                </a:solidFill>
              </a:defRPr>
            </a:lvl1pPr>
          </a:lstStyle>
          <a:p>
            <a:r>
              <a:rPr lang="en-US" dirty="0"/>
              <a:t>PRESENTATION</a:t>
            </a:r>
            <a:br>
              <a:rPr lang="en-US" dirty="0"/>
            </a:br>
            <a:r>
              <a:rPr lang="en-US" dirty="0"/>
              <a:t>TITLE PAGE</a:t>
            </a:r>
            <a:br>
              <a:rPr lang="en-US" dirty="0"/>
            </a:br>
            <a:r>
              <a:rPr lang="en-US" dirty="0"/>
              <a:t>WITHOUT IMAGE</a:t>
            </a:r>
          </a:p>
        </p:txBody>
      </p:sp>
    </p:spTree>
    <p:extLst>
      <p:ext uri="{BB962C8B-B14F-4D97-AF65-F5344CB8AC3E}">
        <p14:creationId xmlns:p14="http://schemas.microsoft.com/office/powerpoint/2010/main" val="228315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AR | Title Page without imag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140F4F-0E75-ED4A-90B8-D9886065EBC1}"/>
              </a:ext>
            </a:extLst>
          </p:cNvPr>
          <p:cNvSpPr txBox="1"/>
          <p:nvPr userDrawn="1"/>
        </p:nvSpPr>
        <p:spPr>
          <a:xfrm>
            <a:off x="0" y="0"/>
            <a:ext cx="9144000" cy="6858000"/>
          </a:xfrm>
          <a:prstGeom prst="rect">
            <a:avLst/>
          </a:prstGeom>
          <a:solidFill>
            <a:srgbClr val="CC0633"/>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7C99B31A-829C-DC4E-8280-930D2537D48A}"/>
              </a:ext>
            </a:extLst>
          </p:cNvPr>
          <p:cNvSpPr txBox="1"/>
          <p:nvPr userDrawn="1"/>
        </p:nvSpPr>
        <p:spPr>
          <a:xfrm>
            <a:off x="1" y="1376854"/>
            <a:ext cx="9144000" cy="4025463"/>
          </a:xfrm>
          <a:prstGeom prst="rect">
            <a:avLst/>
          </a:prstGeom>
          <a:solidFill>
            <a:schemeClr val="bg1"/>
          </a:solidFill>
        </p:spPr>
        <p:txBody>
          <a:bodyPr wrap="square" rtlCol="0">
            <a:noAutofit/>
          </a:bodyPr>
          <a:lstStyle/>
          <a:p>
            <a:endParaRPr lang="en-US" dirty="0"/>
          </a:p>
        </p:txBody>
      </p:sp>
      <p:sp>
        <p:nvSpPr>
          <p:cNvPr id="2" name="Title 1"/>
          <p:cNvSpPr>
            <a:spLocks noGrp="1"/>
          </p:cNvSpPr>
          <p:nvPr>
            <p:ph type="ctrTitle" hasCustomPrompt="1"/>
          </p:nvPr>
        </p:nvSpPr>
        <p:spPr>
          <a:xfrm>
            <a:off x="730666" y="1873722"/>
            <a:ext cx="7772400" cy="3278721"/>
          </a:xfrm>
        </p:spPr>
        <p:txBody>
          <a:bodyPr anchor="t">
            <a:noAutofit/>
          </a:bodyPr>
          <a:lstStyle>
            <a:lvl1pPr algn="l">
              <a:defRPr sz="7200">
                <a:solidFill>
                  <a:srgbClr val="CC0633"/>
                </a:solidFill>
              </a:defRPr>
            </a:lvl1pPr>
          </a:lstStyle>
          <a:p>
            <a:r>
              <a:rPr lang="en-US" dirty="0"/>
              <a:t>PRESENTATION</a:t>
            </a:r>
            <a:br>
              <a:rPr lang="en-US" dirty="0"/>
            </a:br>
            <a:r>
              <a:rPr lang="en-US" dirty="0"/>
              <a:t>TITLE PAGE</a:t>
            </a:r>
            <a:br>
              <a:rPr lang="en-US" dirty="0"/>
            </a:br>
            <a:r>
              <a:rPr lang="en-US" dirty="0"/>
              <a:t>WITHOUT IMAGE</a:t>
            </a:r>
          </a:p>
        </p:txBody>
      </p:sp>
      <p:sp>
        <p:nvSpPr>
          <p:cNvPr id="11" name="Date Placeholder 2">
            <a:extLst>
              <a:ext uri="{FF2B5EF4-FFF2-40B4-BE49-F238E27FC236}">
                <a16:creationId xmlns:a16="http://schemas.microsoft.com/office/drawing/2014/main" id="{A9E8EA64-4192-3B4B-B6D0-A0CBC5D266D2}"/>
              </a:ext>
            </a:extLst>
          </p:cNvPr>
          <p:cNvSpPr>
            <a:spLocks noGrp="1"/>
          </p:cNvSpPr>
          <p:nvPr>
            <p:ph type="dt" sz="half" idx="10"/>
          </p:nvPr>
        </p:nvSpPr>
        <p:spPr>
          <a:xfrm>
            <a:off x="628650" y="5599184"/>
            <a:ext cx="2057400" cy="365125"/>
          </a:xfrm>
        </p:spPr>
        <p:txBody>
          <a:bodyPr/>
          <a:lstStyle/>
          <a:p>
            <a:r>
              <a:rPr lang="en-US" dirty="0"/>
              <a:t>DAY MONTH YEAR</a:t>
            </a:r>
          </a:p>
        </p:txBody>
      </p:sp>
      <p:pic>
        <p:nvPicPr>
          <p:cNvPr id="13" name="Picture 12">
            <a:extLst>
              <a:ext uri="{FF2B5EF4-FFF2-40B4-BE49-F238E27FC236}">
                <a16:creationId xmlns:a16="http://schemas.microsoft.com/office/drawing/2014/main" id="{B64D345E-FAF2-894B-9E63-6F75C8E5BD2D}"/>
              </a:ext>
            </a:extLst>
          </p:cNvPr>
          <p:cNvPicPr>
            <a:picLocks noChangeAspect="1"/>
          </p:cNvPicPr>
          <p:nvPr userDrawn="1"/>
        </p:nvPicPr>
        <p:blipFill>
          <a:blip r:embed="rId2"/>
          <a:stretch>
            <a:fillRect/>
          </a:stretch>
        </p:blipFill>
        <p:spPr>
          <a:xfrm>
            <a:off x="7221196" y="0"/>
            <a:ext cx="1281870" cy="640935"/>
          </a:xfrm>
          <a:prstGeom prst="rect">
            <a:avLst/>
          </a:prstGeom>
        </p:spPr>
      </p:pic>
    </p:spTree>
    <p:extLst>
      <p:ext uri="{BB962C8B-B14F-4D97-AF65-F5344CB8AC3E}">
        <p14:creationId xmlns:p14="http://schemas.microsoft.com/office/powerpoint/2010/main" val="755074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a:t>PAGE WITH BULLETS</a:t>
            </a:r>
          </a:p>
        </p:txBody>
      </p:sp>
      <p:sp>
        <p:nvSpPr>
          <p:cNvPr id="3" name="Text Placeholder 2">
            <a:extLst>
              <a:ext uri="{FF2B5EF4-FFF2-40B4-BE49-F238E27FC236}">
                <a16:creationId xmlns:a16="http://schemas.microsoft.com/office/drawing/2014/main" id="{28099102-4D2D-E045-AFDA-D4B493CAF9AA}"/>
              </a:ext>
            </a:extLst>
          </p:cNvPr>
          <p:cNvSpPr>
            <a:spLocks noGrp="1"/>
          </p:cNvSpPr>
          <p:nvPr>
            <p:ph type="body" sz="quarter" idx="13"/>
          </p:nvPr>
        </p:nvSpPr>
        <p:spPr>
          <a:xfrm>
            <a:off x="-107074" y="1917700"/>
            <a:ext cx="7886700" cy="3568700"/>
          </a:xfrm>
          <a:prstGeom prst="rect">
            <a:avLst/>
          </a:prstGeom>
        </p:spPr>
        <p:txBody>
          <a:bodyPr/>
          <a:lstStyle>
            <a:lvl1pPr marL="1069975" indent="-1069975">
              <a:buFontTx/>
              <a:buBlip>
                <a:blip r:embed="rId2"/>
              </a:buBlip>
              <a:tabLst/>
              <a:defRPr>
                <a:solidFill>
                  <a:srgbClr val="54585A"/>
                </a:solidFill>
              </a:defRPr>
            </a:lvl1pPr>
            <a:lvl2pPr marL="1377950" indent="-920750">
              <a:buFontTx/>
              <a:buBlip>
                <a:blip r:embed="rId2"/>
              </a:buBlip>
              <a:tabLst/>
              <a:defRPr>
                <a:solidFill>
                  <a:srgbClr val="54585A"/>
                </a:solidFill>
              </a:defRPr>
            </a:lvl2pPr>
            <a:lvl3pPr marL="1736725" indent="-822325">
              <a:buFontTx/>
              <a:buBlip>
                <a:blip r:embed="rId2"/>
              </a:buBlip>
              <a:tabLst/>
              <a:defRPr>
                <a:solidFill>
                  <a:srgbClr val="54585A"/>
                </a:solidFill>
              </a:defRPr>
            </a:lvl3pPr>
            <a:lvl4pPr marL="2090738" indent="-719138">
              <a:buFontTx/>
              <a:buBlip>
                <a:blip r:embed="rId2"/>
              </a:buBlip>
              <a:tabLst/>
              <a:defRPr>
                <a:solidFill>
                  <a:srgbClr val="54585A"/>
                </a:solidFill>
              </a:defRPr>
            </a:lvl4pPr>
            <a:lvl5pPr marL="2540000" indent="-711200">
              <a:buFontTx/>
              <a:buBlip>
                <a:blip r:embed="rId2"/>
              </a:buBlip>
              <a:tabLst/>
              <a:defRPr>
                <a:solidFill>
                  <a:srgbClr val="54585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803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umber 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dirty="0"/>
              <a:t>PAGE WITH NUMBER LIST</a:t>
            </a:r>
          </a:p>
        </p:txBody>
      </p:sp>
      <p:sp>
        <p:nvSpPr>
          <p:cNvPr id="7" name="Text Placeholder 2">
            <a:extLst>
              <a:ext uri="{FF2B5EF4-FFF2-40B4-BE49-F238E27FC236}">
                <a16:creationId xmlns:a16="http://schemas.microsoft.com/office/drawing/2014/main" id="{3684F753-3455-1247-9A43-9DFAC72B8EE4}"/>
              </a:ext>
            </a:extLst>
          </p:cNvPr>
          <p:cNvSpPr>
            <a:spLocks noGrp="1"/>
          </p:cNvSpPr>
          <p:nvPr>
            <p:ph type="body" sz="quarter" idx="13"/>
          </p:nvPr>
        </p:nvSpPr>
        <p:spPr>
          <a:xfrm>
            <a:off x="-107074" y="1917700"/>
            <a:ext cx="9135164" cy="3568700"/>
          </a:xfrm>
          <a:prstGeom prst="rect">
            <a:avLst/>
          </a:prstGeom>
        </p:spPr>
        <p:txBody>
          <a:bodyPr/>
          <a:lstStyle>
            <a:lvl1pPr marL="1200150" indent="-393700">
              <a:buFont typeface="+mj-lt"/>
              <a:buAutoNum type="arabicPeriod"/>
              <a:tabLst/>
              <a:defRPr b="0">
                <a:solidFill>
                  <a:srgbClr val="54585A"/>
                </a:solidFill>
                <a:latin typeface="Times" charset="0"/>
                <a:ea typeface="Times" charset="0"/>
                <a:cs typeface="Times" charset="0"/>
              </a:defRPr>
            </a:lvl1pPr>
            <a:lvl2pPr marL="1466850" indent="-309563">
              <a:buFont typeface="+mj-lt"/>
              <a:buAutoNum type="arabicPeriod"/>
              <a:tabLst/>
              <a:defRPr b="0">
                <a:solidFill>
                  <a:srgbClr val="54585A"/>
                </a:solidFill>
                <a:latin typeface="Times" charset="0"/>
                <a:ea typeface="Times" charset="0"/>
                <a:cs typeface="Times" charset="0"/>
              </a:defRPr>
            </a:lvl2pPr>
            <a:lvl3pPr marL="1784350" indent="-274638">
              <a:buFont typeface="+mj-lt"/>
              <a:buAutoNum type="arabicPeriod"/>
              <a:tabLst/>
              <a:defRPr b="0">
                <a:solidFill>
                  <a:srgbClr val="54585A"/>
                </a:solidFill>
                <a:latin typeface="Times" charset="0"/>
                <a:ea typeface="Times" charset="0"/>
                <a:cs typeface="Times" charset="0"/>
              </a:defRPr>
            </a:lvl3pPr>
            <a:lvl4pPr marL="2092325" indent="-265113">
              <a:buFont typeface="+mj-lt"/>
              <a:buAutoNum type="arabicPeriod"/>
              <a:tabLst/>
              <a:defRPr b="0">
                <a:solidFill>
                  <a:srgbClr val="54585A"/>
                </a:solidFill>
                <a:latin typeface="Times" charset="0"/>
                <a:ea typeface="Times" charset="0"/>
                <a:cs typeface="Times" charset="0"/>
              </a:defRPr>
            </a:lvl4pPr>
            <a:lvl5pPr marL="2359025" indent="-274638">
              <a:buFont typeface="+mj-lt"/>
              <a:buAutoNum type="arabicPeriod"/>
              <a:tabLst/>
              <a:defRPr b="0">
                <a:solidFill>
                  <a:srgbClr val="54585A"/>
                </a:solidFill>
                <a:latin typeface="Times" charset="0"/>
                <a:ea typeface="Times" charset="0"/>
                <a:cs typeface="Times"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714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dirty="0"/>
              <a:t>SIMON FRASER UNIVERSITY   </a:t>
            </a:r>
            <a:fld id="{45E0C454-F75C-A944-8BC1-78DA56BBB239}" type="slidenum">
              <a:rPr lang="en-US" smtClean="0"/>
              <a:pPr/>
              <a:t>‹#›</a:t>
            </a:fld>
            <a:endParaRPr lang="en-US" dirty="0"/>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dirty="0"/>
              <a:t>PAGE WITH BULLETS</a:t>
            </a:r>
          </a:p>
        </p:txBody>
      </p:sp>
      <p:sp>
        <p:nvSpPr>
          <p:cNvPr id="3" name="Text Placeholder 2">
            <a:extLst>
              <a:ext uri="{FF2B5EF4-FFF2-40B4-BE49-F238E27FC236}">
                <a16:creationId xmlns:a16="http://schemas.microsoft.com/office/drawing/2014/main" id="{28099102-4D2D-E045-AFDA-D4B493CAF9AA}"/>
              </a:ext>
            </a:extLst>
          </p:cNvPr>
          <p:cNvSpPr>
            <a:spLocks noGrp="1"/>
          </p:cNvSpPr>
          <p:nvPr>
            <p:ph type="body" sz="quarter" idx="13"/>
          </p:nvPr>
        </p:nvSpPr>
        <p:spPr>
          <a:xfrm>
            <a:off x="-107074" y="1917700"/>
            <a:ext cx="7886700" cy="3568700"/>
          </a:xfrm>
          <a:prstGeom prst="rect">
            <a:avLst/>
          </a:prstGeom>
        </p:spPr>
        <p:txBody>
          <a:bodyPr/>
          <a:lstStyle>
            <a:lvl1pPr marL="1069975" indent="-1069975">
              <a:buFontTx/>
              <a:buBlip>
                <a:blip r:embed="rId2"/>
              </a:buBlip>
              <a:tabLst/>
              <a:defRPr>
                <a:solidFill>
                  <a:srgbClr val="54585A"/>
                </a:solidFill>
              </a:defRPr>
            </a:lvl1pPr>
            <a:lvl2pPr marL="1377950" indent="-920750">
              <a:buFontTx/>
              <a:buBlip>
                <a:blip r:embed="rId2"/>
              </a:buBlip>
              <a:tabLst/>
              <a:defRPr>
                <a:solidFill>
                  <a:srgbClr val="54585A"/>
                </a:solidFill>
              </a:defRPr>
            </a:lvl2pPr>
            <a:lvl3pPr marL="1736725" indent="-822325">
              <a:buFontTx/>
              <a:buBlip>
                <a:blip r:embed="rId2"/>
              </a:buBlip>
              <a:tabLst/>
              <a:defRPr>
                <a:solidFill>
                  <a:srgbClr val="54585A"/>
                </a:solidFill>
              </a:defRPr>
            </a:lvl3pPr>
            <a:lvl4pPr marL="2090738" indent="-719138">
              <a:buFontTx/>
              <a:buBlip>
                <a:blip r:embed="rId2"/>
              </a:buBlip>
              <a:tabLst/>
              <a:defRPr>
                <a:solidFill>
                  <a:srgbClr val="54585A"/>
                </a:solidFill>
              </a:defRPr>
            </a:lvl4pPr>
            <a:lvl5pPr marL="2540000" indent="-711200">
              <a:buFontTx/>
              <a:buBlip>
                <a:blip r:embed="rId2"/>
              </a:buBlip>
              <a:tabLst/>
              <a:defRPr>
                <a:solidFill>
                  <a:srgbClr val="54585A"/>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178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41266"/>
            <a:ext cx="7886700" cy="849423"/>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628650" y="1825625"/>
            <a:ext cx="7886700" cy="3296981"/>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5322937"/>
            <a:ext cx="2057400" cy="365125"/>
          </a:xfrm>
          <a:prstGeom prst="rect">
            <a:avLst/>
          </a:prstGeom>
        </p:spPr>
        <p:txBody>
          <a:bodyPr vert="horz" lIns="91440" tIns="45720" rIns="91440" bIns="45720" rtlCol="0" anchor="ctr"/>
          <a:lstStyle>
            <a:lvl1pPr algn="l">
              <a:defRPr sz="1600" b="1">
                <a:solidFill>
                  <a:schemeClr val="bg1"/>
                </a:solidFill>
                <a:latin typeface="Trebuchet MS" panose="020B0703020202090204" pitchFamily="34" charset="0"/>
              </a:defRPr>
            </a:lvl1pPr>
          </a:lstStyle>
          <a:p>
            <a:endParaRPr lang="en-US" dirty="0"/>
          </a:p>
        </p:txBody>
      </p:sp>
      <p:pic>
        <p:nvPicPr>
          <p:cNvPr id="10" name="Picture 9">
            <a:extLst>
              <a:ext uri="{FF2B5EF4-FFF2-40B4-BE49-F238E27FC236}">
                <a16:creationId xmlns:a16="http://schemas.microsoft.com/office/drawing/2014/main" id="{3913B9BE-9F57-4747-AEFA-02E77983E8B9}"/>
              </a:ext>
            </a:extLst>
          </p:cNvPr>
          <p:cNvPicPr>
            <a:picLocks noChangeAspect="1"/>
          </p:cNvPicPr>
          <p:nvPr userDrawn="1"/>
        </p:nvPicPr>
        <p:blipFill>
          <a:blip r:embed="rId10"/>
          <a:stretch>
            <a:fillRect/>
          </a:stretch>
        </p:blipFill>
        <p:spPr>
          <a:xfrm>
            <a:off x="7233480" y="0"/>
            <a:ext cx="1281870" cy="640935"/>
          </a:xfrm>
          <a:prstGeom prst="rect">
            <a:avLst/>
          </a:prstGeom>
        </p:spPr>
      </p:pic>
    </p:spTree>
    <p:extLst>
      <p:ext uri="{BB962C8B-B14F-4D97-AF65-F5344CB8AC3E}">
        <p14:creationId xmlns:p14="http://schemas.microsoft.com/office/powerpoint/2010/main" val="4021742897"/>
      </p:ext>
    </p:extLst>
  </p:cSld>
  <p:clrMap bg1="lt1" tx1="dk1" bg2="lt2" tx2="dk2" accent1="accent1" accent2="accent2" accent3="accent3" accent4="accent4" accent5="accent5" accent6="accent6" hlink="hlink" folHlink="folHlink"/>
  <p:sldLayoutIdLst>
    <p:sldLayoutId id="2147483678" r:id="rId1"/>
    <p:sldLayoutId id="2147483693" r:id="rId2"/>
    <p:sldLayoutId id="2147483707" r:id="rId3"/>
    <p:sldLayoutId id="2147483708" r:id="rId4"/>
    <p:sldLayoutId id="2147483694" r:id="rId5"/>
    <p:sldLayoutId id="2147483661" r:id="rId6"/>
    <p:sldLayoutId id="2147483712" r:id="rId7"/>
    <p:sldLayoutId id="2147483713" r:id="rId8"/>
  </p:sldLayoutIdLst>
  <p:hf sldNum="0" hdr="0" ftr="0"/>
  <p:txStyles>
    <p:titleStyle>
      <a:lvl1pPr algn="l" defTabSz="914400" rtl="0" eaLnBrk="1" latinLnBrk="0" hangingPunct="1">
        <a:lnSpc>
          <a:spcPct val="90000"/>
        </a:lnSpc>
        <a:spcBef>
          <a:spcPct val="0"/>
        </a:spcBef>
        <a:buNone/>
        <a:defRPr sz="4400" kern="1200">
          <a:solidFill>
            <a:srgbClr val="CC0633"/>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FC180A-BC04-6A42-9CF6-8190FCAB4891}"/>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Autofit/>
          </a:bodyPr>
          <a:lstStyle/>
          <a:p>
            <a:r>
              <a:rPr lang="en-US" dirty="0"/>
              <a:t>CLICK HERE TO EDIT MASTER SLIDE</a:t>
            </a:r>
          </a:p>
        </p:txBody>
      </p:sp>
      <p:sp>
        <p:nvSpPr>
          <p:cNvPr id="6" name="Slide Number Placeholder 5">
            <a:extLst>
              <a:ext uri="{FF2B5EF4-FFF2-40B4-BE49-F238E27FC236}">
                <a16:creationId xmlns:a16="http://schemas.microsoft.com/office/drawing/2014/main" id="{B4FF0E72-51BC-3048-B086-FB9CBD13AF56}"/>
              </a:ext>
            </a:extLst>
          </p:cNvPr>
          <p:cNvSpPr>
            <a:spLocks noGrp="1"/>
          </p:cNvSpPr>
          <p:nvPr>
            <p:ph type="sldNum" sz="quarter" idx="4"/>
          </p:nvPr>
        </p:nvSpPr>
        <p:spPr>
          <a:xfrm>
            <a:off x="6035040" y="5991225"/>
            <a:ext cx="2480310" cy="365125"/>
          </a:xfrm>
          <a:prstGeom prst="rect">
            <a:avLst/>
          </a:prstGeom>
        </p:spPr>
        <p:txBody>
          <a:bodyPr vert="horz" lIns="91440" tIns="45720" rIns="91440" bIns="45720" rtlCol="0" anchor="ctr"/>
          <a:lstStyle>
            <a:lvl1pPr algn="r">
              <a:defRPr sz="1200" b="1">
                <a:solidFill>
                  <a:srgbClr val="4D4D4C"/>
                </a:solidFill>
                <a:latin typeface="Trebuchet MS" panose="020B0703020202090204" pitchFamily="34" charset="0"/>
              </a:defRPr>
            </a:lvl1pPr>
          </a:lstStyle>
          <a:p>
            <a:r>
              <a:rPr lang="en-US" dirty="0"/>
              <a:t>SIMON FRASER UNIVERSITY   </a:t>
            </a:r>
            <a:fld id="{45E0C454-F75C-A944-8BC1-78DA56BBB239}" type="slidenum">
              <a:rPr lang="en-US" smtClean="0"/>
              <a:pPr/>
              <a:t>‹#›</a:t>
            </a:fld>
            <a:endParaRPr lang="en-US" dirty="0"/>
          </a:p>
        </p:txBody>
      </p:sp>
    </p:spTree>
    <p:extLst>
      <p:ext uri="{BB962C8B-B14F-4D97-AF65-F5344CB8AC3E}">
        <p14:creationId xmlns:p14="http://schemas.microsoft.com/office/powerpoint/2010/main" val="2917555359"/>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00" r:id="rId3"/>
    <p:sldLayoutId id="2147483703" r:id="rId4"/>
    <p:sldLayoutId id="2147483701" r:id="rId5"/>
    <p:sldLayoutId id="2147483706" r:id="rId6"/>
    <p:sldLayoutId id="2147483710" r:id="rId7"/>
  </p:sldLayoutIdLst>
  <p:hf sldNum="0" hdr="0" ftr="0"/>
  <p:txStyles>
    <p:titleStyle>
      <a:lvl1pPr algn="l" defTabSz="914400" rtl="0" eaLnBrk="1" latinLnBrk="0" hangingPunct="1">
        <a:lnSpc>
          <a:spcPct val="90000"/>
        </a:lnSpc>
        <a:spcBef>
          <a:spcPct val="0"/>
        </a:spcBef>
        <a:buNone/>
        <a:defRPr sz="4800" kern="1200">
          <a:solidFill>
            <a:srgbClr val="CC0633"/>
          </a:solidFill>
          <a:latin typeface="Impact" panose="020B0806030902050204" pitchFamily="34" charset="0"/>
          <a:ea typeface="+mj-ea"/>
          <a:cs typeface="+mj-cs"/>
        </a:defRPr>
      </a:lvl1pPr>
    </p:titleStyle>
    <p:bodyStyle>
      <a:lvl1pPr marL="0" indent="0" algn="l" defTabSz="914400" rtl="0" eaLnBrk="1" latinLnBrk="0" hangingPunct="1">
        <a:lnSpc>
          <a:spcPct val="90000"/>
        </a:lnSpc>
        <a:spcBef>
          <a:spcPts val="1000"/>
        </a:spcBef>
        <a:buFont typeface="STIXGeneral-Regular" pitchFamily="2" charset="2"/>
        <a:buNone/>
        <a:defRPr lang="en-US" sz="2800" kern="1200" dirty="0">
          <a:solidFill>
            <a:srgbClr val="D82139"/>
          </a:solidFill>
          <a:latin typeface="Times" pitchFamily="2" charset="0"/>
          <a:ea typeface="+mn-ea"/>
          <a:cs typeface="+mn-cs"/>
        </a:defRPr>
      </a:lvl1pPr>
      <a:lvl2pPr marL="457200" indent="0" algn="l" defTabSz="914400" rtl="0" eaLnBrk="1" latinLnBrk="0" hangingPunct="1">
        <a:lnSpc>
          <a:spcPct val="90000"/>
        </a:lnSpc>
        <a:spcBef>
          <a:spcPts val="500"/>
        </a:spcBef>
        <a:buFont typeface="STIXGeneral-Regular" pitchFamily="2" charset="2"/>
        <a:buNone/>
        <a:tabLst/>
        <a:defRPr lang="en-US" sz="2400" kern="1200" dirty="0">
          <a:solidFill>
            <a:srgbClr val="D82139"/>
          </a:solidFill>
          <a:latin typeface="Times" pitchFamily="2" charset="0"/>
          <a:ea typeface="+mn-ea"/>
          <a:cs typeface="+mn-cs"/>
        </a:defRPr>
      </a:lvl2pPr>
      <a:lvl3pPr marL="914400" indent="0" algn="l" defTabSz="914400" rtl="0" eaLnBrk="1" latinLnBrk="0" hangingPunct="1">
        <a:lnSpc>
          <a:spcPct val="90000"/>
        </a:lnSpc>
        <a:spcBef>
          <a:spcPts val="500"/>
        </a:spcBef>
        <a:buFont typeface="STIXGeneral-Regular" pitchFamily="2" charset="2"/>
        <a:buNone/>
        <a:defRPr lang="en-US" sz="2000" kern="1200" dirty="0">
          <a:solidFill>
            <a:srgbClr val="D82139"/>
          </a:solidFill>
          <a:latin typeface="Times" pitchFamily="2" charset="0"/>
          <a:ea typeface="+mn-ea"/>
          <a:cs typeface="+mn-cs"/>
        </a:defRPr>
      </a:lvl3pPr>
      <a:lvl4pPr marL="13716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4pPr>
      <a:lvl5pPr marL="18288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81610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411487A-47E6-1445-802F-ECCED51F211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a:ext>
            </a:extLst>
          </a:blip>
          <a:srcRect/>
          <a:stretch/>
        </p:blipFill>
        <p:spPr>
          <a:prstGeom prst="rect">
            <a:avLst/>
          </a:prstGeom>
        </p:spPr>
      </p:pic>
      <p:sp>
        <p:nvSpPr>
          <p:cNvPr id="2" name="Title 1">
            <a:extLst>
              <a:ext uri="{FF2B5EF4-FFF2-40B4-BE49-F238E27FC236}">
                <a16:creationId xmlns:a16="http://schemas.microsoft.com/office/drawing/2014/main" id="{EFEF4F39-4789-264B-9202-5A3048005000}"/>
              </a:ext>
            </a:extLst>
          </p:cNvPr>
          <p:cNvSpPr>
            <a:spLocks noGrp="1"/>
          </p:cNvSpPr>
          <p:nvPr>
            <p:ph type="ctrTitle"/>
          </p:nvPr>
        </p:nvSpPr>
        <p:spPr/>
        <p:txBody>
          <a:bodyPr/>
          <a:lstStyle/>
          <a:p>
            <a:r>
              <a:rPr lang="en-CA" sz="4000" dirty="0"/>
              <a:t>A novel collaborative task for eliciting phonetic adaptations in spontaneous conversational speech.</a:t>
            </a:r>
            <a:endParaRPr lang="en-US" sz="4000" dirty="0"/>
          </a:p>
        </p:txBody>
      </p:sp>
      <p:pic>
        <p:nvPicPr>
          <p:cNvPr id="4" name="Picture 3">
            <a:extLst>
              <a:ext uri="{FF2B5EF4-FFF2-40B4-BE49-F238E27FC236}">
                <a16:creationId xmlns:a16="http://schemas.microsoft.com/office/drawing/2014/main" id="{99757000-9EF8-124D-9AA6-C9F45FE0037A}"/>
              </a:ext>
            </a:extLst>
          </p:cNvPr>
          <p:cNvPicPr>
            <a:picLocks noChangeAspect="1"/>
          </p:cNvPicPr>
          <p:nvPr/>
        </p:nvPicPr>
        <p:blipFill>
          <a:blip r:embed="rId4"/>
          <a:stretch>
            <a:fillRect/>
          </a:stretch>
        </p:blipFill>
        <p:spPr>
          <a:xfrm>
            <a:off x="7221196" y="0"/>
            <a:ext cx="1281870" cy="640935"/>
          </a:xfrm>
          <a:prstGeom prst="rect">
            <a:avLst/>
          </a:prstGeom>
        </p:spPr>
      </p:pic>
      <p:pic>
        <p:nvPicPr>
          <p:cNvPr id="5" name="Picture 4">
            <a:extLst>
              <a:ext uri="{FF2B5EF4-FFF2-40B4-BE49-F238E27FC236}">
                <a16:creationId xmlns:a16="http://schemas.microsoft.com/office/drawing/2014/main" id="{57EB57BE-124C-214B-2FE0-A1151BB75EC3}"/>
              </a:ext>
            </a:extLst>
          </p:cNvPr>
          <p:cNvPicPr>
            <a:picLocks noChangeAspect="1"/>
          </p:cNvPicPr>
          <p:nvPr/>
        </p:nvPicPr>
        <p:blipFill>
          <a:blip r:embed="rId5"/>
          <a:stretch>
            <a:fillRect/>
          </a:stretch>
        </p:blipFill>
        <p:spPr>
          <a:xfrm>
            <a:off x="5396948" y="5908689"/>
            <a:ext cx="3747052" cy="949311"/>
          </a:xfrm>
          <a:prstGeom prst="rect">
            <a:avLst/>
          </a:prstGeom>
        </p:spPr>
      </p:pic>
    </p:spTree>
    <p:extLst>
      <p:ext uri="{BB962C8B-B14F-4D97-AF65-F5344CB8AC3E}">
        <p14:creationId xmlns:p14="http://schemas.microsoft.com/office/powerpoint/2010/main" val="1673149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B0F0A-30ED-2767-FD06-3A6C2879D515}"/>
              </a:ext>
            </a:extLst>
          </p:cNvPr>
          <p:cNvSpPr>
            <a:spLocks noGrp="1"/>
          </p:cNvSpPr>
          <p:nvPr>
            <p:ph type="title"/>
          </p:nvPr>
        </p:nvSpPr>
        <p:spPr/>
        <p:txBody>
          <a:bodyPr/>
          <a:lstStyle/>
          <a:p>
            <a:r>
              <a:rPr lang="en-CA" dirty="0"/>
              <a:t>Methods: Recording Setup</a:t>
            </a:r>
          </a:p>
        </p:txBody>
      </p:sp>
      <p:sp>
        <p:nvSpPr>
          <p:cNvPr id="5" name="Text Placeholder 4">
            <a:extLst>
              <a:ext uri="{FF2B5EF4-FFF2-40B4-BE49-F238E27FC236}">
                <a16:creationId xmlns:a16="http://schemas.microsoft.com/office/drawing/2014/main" id="{D3E4ACC7-7496-29F1-D738-10814D1178B0}"/>
              </a:ext>
            </a:extLst>
          </p:cNvPr>
          <p:cNvSpPr>
            <a:spLocks noGrp="1"/>
          </p:cNvSpPr>
          <p:nvPr>
            <p:ph type="body" sz="quarter" idx="13"/>
          </p:nvPr>
        </p:nvSpPr>
        <p:spPr/>
        <p:txBody>
          <a:bodyPr/>
          <a:lstStyle/>
          <a:p>
            <a:r>
              <a:rPr lang="en-CA" b="0" dirty="0"/>
              <a:t>Participants sat at opposite sides of a table</a:t>
            </a:r>
          </a:p>
          <a:p>
            <a:r>
              <a:rPr lang="en-CA" b="0" dirty="0"/>
              <a:t>Two stand microphones placed on table</a:t>
            </a:r>
          </a:p>
          <a:p>
            <a:r>
              <a:rPr lang="en-CA" b="0" dirty="0"/>
              <a:t>Participants control monitor behind their partner</a:t>
            </a:r>
          </a:p>
        </p:txBody>
      </p:sp>
      <p:pic>
        <p:nvPicPr>
          <p:cNvPr id="6" name="Picture 5">
            <a:extLst>
              <a:ext uri="{FF2B5EF4-FFF2-40B4-BE49-F238E27FC236}">
                <a16:creationId xmlns:a16="http://schemas.microsoft.com/office/drawing/2014/main" id="{161225CD-64CD-EDA3-C756-18C18597243E}"/>
              </a:ext>
            </a:extLst>
          </p:cNvPr>
          <p:cNvPicPr>
            <a:picLocks noChangeAspect="1"/>
          </p:cNvPicPr>
          <p:nvPr/>
        </p:nvPicPr>
        <p:blipFill>
          <a:blip r:embed="rId2"/>
          <a:stretch>
            <a:fillRect/>
          </a:stretch>
        </p:blipFill>
        <p:spPr>
          <a:xfrm>
            <a:off x="3488087" y="0"/>
            <a:ext cx="3747052" cy="949311"/>
          </a:xfrm>
          <a:prstGeom prst="rect">
            <a:avLst/>
          </a:prstGeom>
        </p:spPr>
      </p:pic>
    </p:spTree>
    <p:extLst>
      <p:ext uri="{BB962C8B-B14F-4D97-AF65-F5344CB8AC3E}">
        <p14:creationId xmlns:p14="http://schemas.microsoft.com/office/powerpoint/2010/main" val="541160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8008-1ABE-A3AC-4193-B682FBC04B7A}"/>
              </a:ext>
            </a:extLst>
          </p:cNvPr>
          <p:cNvSpPr>
            <a:spLocks noGrp="1"/>
          </p:cNvSpPr>
          <p:nvPr>
            <p:ph type="title"/>
          </p:nvPr>
        </p:nvSpPr>
        <p:spPr/>
        <p:txBody>
          <a:bodyPr/>
          <a:lstStyle/>
          <a:p>
            <a:r>
              <a:rPr lang="en-CA" dirty="0"/>
              <a:t>Results</a:t>
            </a:r>
          </a:p>
        </p:txBody>
      </p:sp>
      <p:pic>
        <p:nvPicPr>
          <p:cNvPr id="4" name="Picture 3">
            <a:extLst>
              <a:ext uri="{FF2B5EF4-FFF2-40B4-BE49-F238E27FC236}">
                <a16:creationId xmlns:a16="http://schemas.microsoft.com/office/drawing/2014/main" id="{98A17B6C-1825-7639-0BA1-D1504D6D2382}"/>
              </a:ext>
            </a:extLst>
          </p:cNvPr>
          <p:cNvPicPr>
            <a:picLocks noChangeAspect="1"/>
          </p:cNvPicPr>
          <p:nvPr/>
        </p:nvPicPr>
        <p:blipFill>
          <a:blip r:embed="rId3"/>
          <a:stretch>
            <a:fillRect/>
          </a:stretch>
        </p:blipFill>
        <p:spPr>
          <a:xfrm>
            <a:off x="3488087" y="0"/>
            <a:ext cx="3747052" cy="949311"/>
          </a:xfrm>
          <a:prstGeom prst="rect">
            <a:avLst/>
          </a:prstGeom>
        </p:spPr>
      </p:pic>
      <p:pic>
        <p:nvPicPr>
          <p:cNvPr id="6" name="Picture 5">
            <a:extLst>
              <a:ext uri="{FF2B5EF4-FFF2-40B4-BE49-F238E27FC236}">
                <a16:creationId xmlns:a16="http://schemas.microsoft.com/office/drawing/2014/main" id="{3B05CCE9-FBCE-EE90-7893-C37AAAC51D8B}"/>
              </a:ext>
            </a:extLst>
          </p:cNvPr>
          <p:cNvPicPr>
            <a:picLocks noChangeAspect="1"/>
          </p:cNvPicPr>
          <p:nvPr/>
        </p:nvPicPr>
        <p:blipFill>
          <a:blip r:embed="rId4"/>
          <a:stretch>
            <a:fillRect/>
          </a:stretch>
        </p:blipFill>
        <p:spPr>
          <a:xfrm>
            <a:off x="992077" y="1798983"/>
            <a:ext cx="7159846" cy="4482301"/>
          </a:xfrm>
          <a:prstGeom prst="rect">
            <a:avLst/>
          </a:prstGeom>
        </p:spPr>
      </p:pic>
    </p:spTree>
    <p:extLst>
      <p:ext uri="{BB962C8B-B14F-4D97-AF65-F5344CB8AC3E}">
        <p14:creationId xmlns:p14="http://schemas.microsoft.com/office/powerpoint/2010/main" val="1588564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8A40-B856-6044-9F7D-73D8F9B41EAB}"/>
              </a:ext>
            </a:extLst>
          </p:cNvPr>
          <p:cNvSpPr>
            <a:spLocks noGrp="1"/>
          </p:cNvSpPr>
          <p:nvPr>
            <p:ph type="title"/>
          </p:nvPr>
        </p:nvSpPr>
        <p:spPr/>
        <p:txBody>
          <a:bodyPr/>
          <a:lstStyle/>
          <a:p>
            <a:r>
              <a:rPr lang="en-US" dirty="0"/>
              <a:t>Interaction’s Desired Characteristics</a:t>
            </a:r>
          </a:p>
        </p:txBody>
      </p:sp>
      <p:sp>
        <p:nvSpPr>
          <p:cNvPr id="3" name="Text Placeholder 2">
            <a:extLst>
              <a:ext uri="{FF2B5EF4-FFF2-40B4-BE49-F238E27FC236}">
                <a16:creationId xmlns:a16="http://schemas.microsoft.com/office/drawing/2014/main" id="{EAAC78D1-B3E6-1C4F-8CC1-51AF97B58591}"/>
              </a:ext>
            </a:extLst>
          </p:cNvPr>
          <p:cNvSpPr>
            <a:spLocks noGrp="1"/>
          </p:cNvSpPr>
          <p:nvPr>
            <p:ph type="body" sz="quarter" idx="13"/>
          </p:nvPr>
        </p:nvSpPr>
        <p:spPr>
          <a:xfrm>
            <a:off x="-107074" y="2283680"/>
            <a:ext cx="9135164" cy="4007789"/>
          </a:xfrm>
        </p:spPr>
        <p:txBody>
          <a:bodyPr/>
          <a:lstStyle/>
          <a:p>
            <a:r>
              <a:rPr lang="en-US" dirty="0"/>
              <a:t>Spontaneous speech &gt; read speech</a:t>
            </a:r>
          </a:p>
          <a:p>
            <a:pPr marL="1500187" lvl="1" indent="-342900">
              <a:buFont typeface="Arial" panose="020B0604020202020204" pitchFamily="34" charset="0"/>
              <a:buChar char="•"/>
            </a:pPr>
            <a:r>
              <a:rPr lang="en-US" dirty="0"/>
              <a:t>Averaged 366.92s of spontaneous speech per speaker</a:t>
            </a:r>
          </a:p>
          <a:p>
            <a:r>
              <a:rPr lang="en-US" dirty="0"/>
              <a:t>Power balance</a:t>
            </a:r>
          </a:p>
          <a:p>
            <a:pPr marL="1500187" lvl="1" indent="-342900">
              <a:buFont typeface="Arial" panose="020B0604020202020204" pitchFamily="34" charset="0"/>
              <a:buChar char="•"/>
            </a:pPr>
            <a:r>
              <a:rPr lang="en-US" dirty="0"/>
              <a:t>Confederates were not more knowledgeable than participants</a:t>
            </a:r>
          </a:p>
          <a:p>
            <a:r>
              <a:rPr lang="en-US" dirty="0"/>
              <a:t>Elicit balanced amount of utterances</a:t>
            </a:r>
          </a:p>
          <a:p>
            <a:pPr marL="1500187" lvl="1" indent="-342900">
              <a:buFont typeface="Arial" panose="020B0604020202020204" pitchFamily="34" charset="0"/>
              <a:buChar char="•"/>
            </a:pPr>
            <a:r>
              <a:rPr lang="en-US" dirty="0"/>
              <a:t>Appears capable, but small sample size</a:t>
            </a:r>
          </a:p>
          <a:p>
            <a:r>
              <a:rPr lang="en-US" dirty="0"/>
              <a:t>Control over conversation contents</a:t>
            </a:r>
          </a:p>
          <a:p>
            <a:pPr marL="1500187" lvl="1" indent="-342900">
              <a:buFont typeface="Arial" panose="020B0604020202020204" pitchFamily="34" charset="0"/>
              <a:buChar char="•"/>
            </a:pPr>
            <a:r>
              <a:rPr lang="en-US" dirty="0"/>
              <a:t>Participants’ memory limitations need to be considered</a:t>
            </a:r>
          </a:p>
        </p:txBody>
      </p:sp>
      <p:pic>
        <p:nvPicPr>
          <p:cNvPr id="4" name="Picture 3">
            <a:extLst>
              <a:ext uri="{FF2B5EF4-FFF2-40B4-BE49-F238E27FC236}">
                <a16:creationId xmlns:a16="http://schemas.microsoft.com/office/drawing/2014/main" id="{CD868C28-62FC-2DD6-4C76-C9694D58186F}"/>
              </a:ext>
            </a:extLst>
          </p:cNvPr>
          <p:cNvPicPr>
            <a:picLocks noChangeAspect="1"/>
          </p:cNvPicPr>
          <p:nvPr/>
        </p:nvPicPr>
        <p:blipFill>
          <a:blip r:embed="rId3"/>
          <a:stretch>
            <a:fillRect/>
          </a:stretch>
        </p:blipFill>
        <p:spPr>
          <a:xfrm>
            <a:off x="3488087" y="0"/>
            <a:ext cx="3747052" cy="949311"/>
          </a:xfrm>
          <a:prstGeom prst="rect">
            <a:avLst/>
          </a:prstGeom>
        </p:spPr>
      </p:pic>
    </p:spTree>
    <p:extLst>
      <p:ext uri="{BB962C8B-B14F-4D97-AF65-F5344CB8AC3E}">
        <p14:creationId xmlns:p14="http://schemas.microsoft.com/office/powerpoint/2010/main" val="242543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B224-F8D8-76EB-2612-3D24B91733A6}"/>
              </a:ext>
            </a:extLst>
          </p:cNvPr>
          <p:cNvSpPr>
            <a:spLocks noGrp="1"/>
          </p:cNvSpPr>
          <p:nvPr>
            <p:ph type="title"/>
          </p:nvPr>
        </p:nvSpPr>
        <p:spPr/>
        <p:txBody>
          <a:bodyPr/>
          <a:lstStyle/>
          <a:p>
            <a:r>
              <a:rPr lang="en-CA" dirty="0"/>
              <a:t>Future Iterations</a:t>
            </a:r>
          </a:p>
        </p:txBody>
      </p:sp>
      <p:sp>
        <p:nvSpPr>
          <p:cNvPr id="3" name="Text Placeholder 2">
            <a:extLst>
              <a:ext uri="{FF2B5EF4-FFF2-40B4-BE49-F238E27FC236}">
                <a16:creationId xmlns:a16="http://schemas.microsoft.com/office/drawing/2014/main" id="{714C3E33-704A-7E59-EC99-89B151316A38}"/>
              </a:ext>
            </a:extLst>
          </p:cNvPr>
          <p:cNvSpPr>
            <a:spLocks noGrp="1"/>
          </p:cNvSpPr>
          <p:nvPr>
            <p:ph type="body" sz="quarter" idx="13"/>
          </p:nvPr>
        </p:nvSpPr>
        <p:spPr/>
        <p:txBody>
          <a:bodyPr/>
          <a:lstStyle/>
          <a:p>
            <a:r>
              <a:rPr lang="en-CA" b="0" dirty="0"/>
              <a:t>Better in-game lighting, or improved monitors</a:t>
            </a:r>
          </a:p>
          <a:p>
            <a:r>
              <a:rPr lang="en-CA" b="0" dirty="0"/>
              <a:t>Changes to blank screen</a:t>
            </a:r>
          </a:p>
          <a:p>
            <a:r>
              <a:rPr lang="en-CA" b="0" dirty="0"/>
              <a:t>Improved instructions</a:t>
            </a:r>
          </a:p>
          <a:p>
            <a:r>
              <a:rPr lang="en-CA" b="0" dirty="0"/>
              <a:t>Masked orthography</a:t>
            </a:r>
          </a:p>
          <a:p>
            <a:r>
              <a:rPr lang="en-CA" b="0" dirty="0"/>
              <a:t>Make it clearer that the doors only open after all matches have been found</a:t>
            </a:r>
          </a:p>
        </p:txBody>
      </p:sp>
    </p:spTree>
    <p:extLst>
      <p:ext uri="{BB962C8B-B14F-4D97-AF65-F5344CB8AC3E}">
        <p14:creationId xmlns:p14="http://schemas.microsoft.com/office/powerpoint/2010/main" val="14874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A72D-575B-18E9-3158-C66B6D7E7E15}"/>
              </a:ext>
            </a:extLst>
          </p:cNvPr>
          <p:cNvSpPr>
            <a:spLocks noGrp="1"/>
          </p:cNvSpPr>
          <p:nvPr>
            <p:ph type="title"/>
          </p:nvPr>
        </p:nvSpPr>
        <p:spPr/>
        <p:txBody>
          <a:bodyPr/>
          <a:lstStyle/>
          <a:p>
            <a:r>
              <a:rPr lang="en-CA" dirty="0"/>
              <a:t>Future Explorations</a:t>
            </a:r>
          </a:p>
        </p:txBody>
      </p:sp>
      <p:sp>
        <p:nvSpPr>
          <p:cNvPr id="3" name="Text Placeholder 2">
            <a:extLst>
              <a:ext uri="{FF2B5EF4-FFF2-40B4-BE49-F238E27FC236}">
                <a16:creationId xmlns:a16="http://schemas.microsoft.com/office/drawing/2014/main" id="{EEA3C043-577A-9C38-B2FD-201A02394673}"/>
              </a:ext>
            </a:extLst>
          </p:cNvPr>
          <p:cNvSpPr>
            <a:spLocks noGrp="1"/>
          </p:cNvSpPr>
          <p:nvPr>
            <p:ph type="body" sz="quarter" idx="13"/>
          </p:nvPr>
        </p:nvSpPr>
        <p:spPr/>
        <p:txBody>
          <a:bodyPr/>
          <a:lstStyle/>
          <a:p>
            <a:r>
              <a:rPr lang="en-CA" b="0" dirty="0"/>
              <a:t>use different languages</a:t>
            </a:r>
          </a:p>
          <a:p>
            <a:r>
              <a:rPr lang="en-CA" b="0" dirty="0"/>
              <a:t>use different English stimuli</a:t>
            </a:r>
          </a:p>
          <a:p>
            <a:r>
              <a:rPr lang="en-CA" b="0" dirty="0"/>
              <a:t>Use different populations</a:t>
            </a:r>
          </a:p>
          <a:p>
            <a:pPr lvl="1"/>
            <a:r>
              <a:rPr lang="en-CA" dirty="0"/>
              <a:t>Non-native languages; hearing impaired participants</a:t>
            </a:r>
          </a:p>
          <a:p>
            <a:r>
              <a:rPr lang="en-CA" b="0" dirty="0"/>
              <a:t>Without confederate participants</a:t>
            </a:r>
          </a:p>
          <a:p>
            <a:r>
              <a:rPr lang="en-CA" b="0" dirty="0"/>
              <a:t>Measure of phonetic adaptation</a:t>
            </a:r>
          </a:p>
        </p:txBody>
      </p:sp>
    </p:spTree>
    <p:extLst>
      <p:ext uri="{BB962C8B-B14F-4D97-AF65-F5344CB8AC3E}">
        <p14:creationId xmlns:p14="http://schemas.microsoft.com/office/powerpoint/2010/main" val="388849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B570-19BE-EF3F-D7E1-B127A6500308}"/>
              </a:ext>
            </a:extLst>
          </p:cNvPr>
          <p:cNvSpPr>
            <a:spLocks noGrp="1"/>
          </p:cNvSpPr>
          <p:nvPr>
            <p:ph type="title"/>
          </p:nvPr>
        </p:nvSpPr>
        <p:spPr/>
        <p:txBody>
          <a:bodyPr/>
          <a:lstStyle/>
          <a:p>
            <a:r>
              <a:rPr lang="en-CA" dirty="0"/>
              <a:t>Conclusions</a:t>
            </a:r>
          </a:p>
        </p:txBody>
      </p:sp>
      <p:sp>
        <p:nvSpPr>
          <p:cNvPr id="3" name="Text Placeholder 2">
            <a:extLst>
              <a:ext uri="{FF2B5EF4-FFF2-40B4-BE49-F238E27FC236}">
                <a16:creationId xmlns:a16="http://schemas.microsoft.com/office/drawing/2014/main" id="{064EB91D-1E2A-534D-D9B4-F2CF23019EF9}"/>
              </a:ext>
            </a:extLst>
          </p:cNvPr>
          <p:cNvSpPr>
            <a:spLocks noGrp="1"/>
          </p:cNvSpPr>
          <p:nvPr>
            <p:ph type="body" sz="quarter" idx="13"/>
          </p:nvPr>
        </p:nvSpPr>
        <p:spPr/>
        <p:txBody>
          <a:bodyPr/>
          <a:lstStyle/>
          <a:p>
            <a:r>
              <a:rPr lang="en-CA" b="0" dirty="0"/>
              <a:t>Collaborative matching task done in a video game to elicit spontaneous speech</a:t>
            </a:r>
          </a:p>
          <a:p>
            <a:r>
              <a:rPr lang="en-CA" b="0" dirty="0"/>
              <a:t>Small sample size, but seems promising</a:t>
            </a:r>
          </a:p>
        </p:txBody>
      </p:sp>
    </p:spTree>
    <p:extLst>
      <p:ext uri="{BB962C8B-B14F-4D97-AF65-F5344CB8AC3E}">
        <p14:creationId xmlns:p14="http://schemas.microsoft.com/office/powerpoint/2010/main" val="989683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066CB4-BFC3-5DDE-7D3E-6C25D1895ABC}"/>
              </a:ext>
            </a:extLst>
          </p:cNvPr>
          <p:cNvSpPr>
            <a:spLocks noGrp="1"/>
          </p:cNvSpPr>
          <p:nvPr>
            <p:ph type="title"/>
          </p:nvPr>
        </p:nvSpPr>
        <p:spPr>
          <a:xfrm>
            <a:off x="628650" y="20915"/>
            <a:ext cx="7886700" cy="823912"/>
          </a:xfrm>
        </p:spPr>
        <p:txBody>
          <a:bodyPr/>
          <a:lstStyle/>
          <a:p>
            <a:r>
              <a:rPr lang="en-CA" dirty="0"/>
              <a:t>References</a:t>
            </a:r>
          </a:p>
        </p:txBody>
      </p:sp>
      <p:sp>
        <p:nvSpPr>
          <p:cNvPr id="5" name="Text Placeholder 4">
            <a:extLst>
              <a:ext uri="{FF2B5EF4-FFF2-40B4-BE49-F238E27FC236}">
                <a16:creationId xmlns:a16="http://schemas.microsoft.com/office/drawing/2014/main" id="{0941709E-4836-F5FB-1E87-A2B4DC86345E}"/>
              </a:ext>
            </a:extLst>
          </p:cNvPr>
          <p:cNvSpPr>
            <a:spLocks noGrp="1"/>
          </p:cNvSpPr>
          <p:nvPr>
            <p:ph type="body" sz="quarter" idx="11"/>
          </p:nvPr>
        </p:nvSpPr>
        <p:spPr>
          <a:xfrm>
            <a:off x="628650" y="873643"/>
            <a:ext cx="7886700" cy="5845209"/>
          </a:xfrm>
        </p:spPr>
        <p:txBody>
          <a:bodyPr/>
          <a:lstStyle/>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Anderson, A. H., Bader, M., Bard, E. G., Boyle, E., Doherty, G., Garrod, S., </a:t>
            </a:r>
            <a:r>
              <a:rPr lang="en-CA" sz="800" dirty="0" err="1">
                <a:solidFill>
                  <a:schemeClr val="tx1"/>
                </a:solidFill>
                <a:effectLst/>
                <a:latin typeface="Times New Roman" panose="02020603050405020304" pitchFamily="18" charset="0"/>
                <a:ea typeface="PMingLiU" panose="02020500000000000000" pitchFamily="18" charset="-120"/>
              </a:rPr>
              <a:t>Isard</a:t>
            </a:r>
            <a:r>
              <a:rPr lang="en-CA" sz="800" dirty="0">
                <a:solidFill>
                  <a:schemeClr val="tx1"/>
                </a:solidFill>
                <a:effectLst/>
                <a:latin typeface="Times New Roman" panose="02020603050405020304" pitchFamily="18" charset="0"/>
                <a:ea typeface="PMingLiU" panose="02020500000000000000" pitchFamily="18" charset="-120"/>
              </a:rPr>
              <a:t>, S., </a:t>
            </a:r>
            <a:r>
              <a:rPr lang="en-CA" sz="800" dirty="0" err="1">
                <a:solidFill>
                  <a:schemeClr val="tx1"/>
                </a:solidFill>
                <a:effectLst/>
                <a:latin typeface="Times New Roman" panose="02020603050405020304" pitchFamily="18" charset="0"/>
                <a:ea typeface="PMingLiU" panose="02020500000000000000" pitchFamily="18" charset="-120"/>
              </a:rPr>
              <a:t>Kowtko</a:t>
            </a:r>
            <a:r>
              <a:rPr lang="en-CA" sz="800" dirty="0">
                <a:solidFill>
                  <a:schemeClr val="tx1"/>
                </a:solidFill>
                <a:effectLst/>
                <a:latin typeface="Times New Roman" panose="02020603050405020304" pitchFamily="18" charset="0"/>
                <a:ea typeface="PMingLiU" panose="02020500000000000000" pitchFamily="18" charset="-120"/>
              </a:rPr>
              <a:t>, J., McAllister, J., Miller, J., </a:t>
            </a:r>
            <a:r>
              <a:rPr lang="en-CA" sz="800" dirty="0" err="1">
                <a:solidFill>
                  <a:schemeClr val="tx1"/>
                </a:solidFill>
                <a:effectLst/>
                <a:latin typeface="Times New Roman" panose="02020603050405020304" pitchFamily="18" charset="0"/>
                <a:ea typeface="PMingLiU" panose="02020500000000000000" pitchFamily="18" charset="-120"/>
              </a:rPr>
              <a:t>Sotillo</a:t>
            </a:r>
            <a:r>
              <a:rPr lang="en-CA" sz="800" dirty="0">
                <a:solidFill>
                  <a:schemeClr val="tx1"/>
                </a:solidFill>
                <a:effectLst/>
                <a:latin typeface="Times New Roman" panose="02020603050405020304" pitchFamily="18" charset="0"/>
                <a:ea typeface="PMingLiU" panose="02020500000000000000" pitchFamily="18" charset="-120"/>
              </a:rPr>
              <a:t>, C., Thompson, H. S., &amp; Weinert, R. (1991). The </a:t>
            </a:r>
            <a:r>
              <a:rPr lang="en-CA" sz="800" dirty="0" err="1">
                <a:solidFill>
                  <a:schemeClr val="tx1"/>
                </a:solidFill>
                <a:effectLst/>
                <a:latin typeface="Times New Roman" panose="02020603050405020304" pitchFamily="18" charset="0"/>
                <a:ea typeface="PMingLiU" panose="02020500000000000000" pitchFamily="18" charset="-120"/>
              </a:rPr>
              <a:t>Hcrc</a:t>
            </a:r>
            <a:r>
              <a:rPr lang="en-CA" sz="800" dirty="0">
                <a:solidFill>
                  <a:schemeClr val="tx1"/>
                </a:solidFill>
                <a:effectLst/>
                <a:latin typeface="Times New Roman" panose="02020603050405020304" pitchFamily="18" charset="0"/>
                <a:ea typeface="PMingLiU" panose="02020500000000000000" pitchFamily="18" charset="-120"/>
              </a:rPr>
              <a:t> Map Task Corpus. </a:t>
            </a:r>
            <a:r>
              <a:rPr lang="en-CA" sz="800" i="1" dirty="0">
                <a:solidFill>
                  <a:schemeClr val="tx1"/>
                </a:solidFill>
                <a:effectLst/>
                <a:latin typeface="Times New Roman" panose="02020603050405020304" pitchFamily="18" charset="0"/>
                <a:ea typeface="PMingLiU" panose="02020500000000000000" pitchFamily="18" charset="-120"/>
              </a:rPr>
              <a:t>Language and Speech</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34</a:t>
            </a:r>
            <a:r>
              <a:rPr lang="en-CA" sz="800" dirty="0">
                <a:solidFill>
                  <a:schemeClr val="tx1"/>
                </a:solidFill>
                <a:effectLst/>
                <a:latin typeface="Times New Roman" panose="02020603050405020304" pitchFamily="18" charset="0"/>
                <a:ea typeface="PMingLiU" panose="02020500000000000000" pitchFamily="18" charset="-120"/>
              </a:rPr>
              <a:t>(4), 351–366. https://doi.org/10.1177/002383099103400404</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Andreeva, B., </a:t>
            </a:r>
            <a:r>
              <a:rPr lang="en-CA" sz="800" dirty="0" err="1">
                <a:solidFill>
                  <a:schemeClr val="tx1"/>
                </a:solidFill>
                <a:effectLst/>
                <a:latin typeface="Times New Roman" panose="02020603050405020304" pitchFamily="18" charset="0"/>
                <a:ea typeface="PMingLiU" panose="02020500000000000000" pitchFamily="18" charset="-120"/>
              </a:rPr>
              <a:t>Demenko</a:t>
            </a:r>
            <a:r>
              <a:rPr lang="en-CA" sz="800" dirty="0">
                <a:solidFill>
                  <a:schemeClr val="tx1"/>
                </a:solidFill>
                <a:effectLst/>
                <a:latin typeface="Times New Roman" panose="02020603050405020304" pitchFamily="18" charset="0"/>
                <a:ea typeface="PMingLiU" panose="02020500000000000000" pitchFamily="18" charset="-120"/>
              </a:rPr>
              <a:t>, G., </a:t>
            </a:r>
            <a:r>
              <a:rPr lang="en-CA" sz="800" dirty="0" err="1">
                <a:solidFill>
                  <a:schemeClr val="tx1"/>
                </a:solidFill>
                <a:effectLst/>
                <a:latin typeface="Times New Roman" panose="02020603050405020304" pitchFamily="18" charset="0"/>
                <a:ea typeface="PMingLiU" panose="02020500000000000000" pitchFamily="18" charset="-120"/>
              </a:rPr>
              <a:t>Bachan</a:t>
            </a:r>
            <a:r>
              <a:rPr lang="en-CA" sz="800" dirty="0">
                <a:solidFill>
                  <a:schemeClr val="tx1"/>
                </a:solidFill>
                <a:effectLst/>
                <a:latin typeface="Times New Roman" panose="02020603050405020304" pitchFamily="18" charset="0"/>
                <a:ea typeface="PMingLiU" panose="02020500000000000000" pitchFamily="18" charset="-120"/>
              </a:rPr>
              <a:t>, J., </a:t>
            </a:r>
            <a:r>
              <a:rPr lang="en-CA" sz="800" dirty="0" err="1">
                <a:solidFill>
                  <a:schemeClr val="tx1"/>
                </a:solidFill>
                <a:effectLst/>
                <a:latin typeface="Times New Roman" panose="02020603050405020304" pitchFamily="18" charset="0"/>
                <a:ea typeface="PMingLiU" panose="02020500000000000000" pitchFamily="18" charset="-120"/>
              </a:rPr>
              <a:t>Gessinger</a:t>
            </a:r>
            <a:r>
              <a:rPr lang="en-CA" sz="800" dirty="0">
                <a:solidFill>
                  <a:schemeClr val="tx1"/>
                </a:solidFill>
                <a:effectLst/>
                <a:latin typeface="Times New Roman" panose="02020603050405020304" pitchFamily="18" charset="0"/>
                <a:ea typeface="PMingLiU" panose="02020500000000000000" pitchFamily="18" charset="-120"/>
              </a:rPr>
              <a:t>, I., </a:t>
            </a:r>
            <a:r>
              <a:rPr lang="en-CA" sz="800" dirty="0" err="1">
                <a:solidFill>
                  <a:schemeClr val="tx1"/>
                </a:solidFill>
                <a:effectLst/>
                <a:latin typeface="Times New Roman" panose="02020603050405020304" pitchFamily="18" charset="0"/>
                <a:ea typeface="PMingLiU" panose="02020500000000000000" pitchFamily="18" charset="-120"/>
              </a:rPr>
              <a:t>Jankowska</a:t>
            </a:r>
            <a:r>
              <a:rPr lang="en-CA" sz="800" dirty="0">
                <a:solidFill>
                  <a:schemeClr val="tx1"/>
                </a:solidFill>
                <a:effectLst/>
                <a:latin typeface="Times New Roman" panose="02020603050405020304" pitchFamily="18" charset="0"/>
                <a:ea typeface="PMingLiU" panose="02020500000000000000" pitchFamily="18" charset="-120"/>
              </a:rPr>
              <a:t>, K., Möbius, B. (2021). Phonetic convergence evaluation based on fundamental frequency variability. In S. </a:t>
            </a:r>
            <a:r>
              <a:rPr lang="en-CA" sz="800" dirty="0" err="1">
                <a:solidFill>
                  <a:schemeClr val="tx1"/>
                </a:solidFill>
                <a:effectLst/>
                <a:latin typeface="Times New Roman" panose="02020603050405020304" pitchFamily="18" charset="0"/>
                <a:ea typeface="PMingLiU" panose="02020500000000000000" pitchFamily="18" charset="-120"/>
              </a:rPr>
              <a:t>Hillmann</a:t>
            </a:r>
            <a:r>
              <a:rPr lang="en-CA" sz="800" dirty="0">
                <a:solidFill>
                  <a:schemeClr val="tx1"/>
                </a:solidFill>
                <a:effectLst/>
                <a:latin typeface="Times New Roman" panose="02020603050405020304" pitchFamily="18" charset="0"/>
                <a:ea typeface="PMingLiU" panose="02020500000000000000" pitchFamily="18" charset="-120"/>
              </a:rPr>
              <a:t>, B. Weiss, T. Michael, S. </a:t>
            </a:r>
            <a:r>
              <a:rPr lang="en-CA" sz="800" dirty="0" err="1">
                <a:solidFill>
                  <a:schemeClr val="tx1"/>
                </a:solidFill>
                <a:effectLst/>
                <a:latin typeface="Times New Roman" panose="02020603050405020304" pitchFamily="18" charset="0"/>
                <a:ea typeface="PMingLiU" panose="02020500000000000000" pitchFamily="18" charset="-120"/>
              </a:rPr>
              <a:t>Möller</a:t>
            </a:r>
            <a:r>
              <a:rPr lang="en-CA" sz="800" dirty="0">
                <a:solidFill>
                  <a:schemeClr val="tx1"/>
                </a:solidFill>
                <a:effectLst/>
                <a:latin typeface="Times New Roman" panose="02020603050405020304" pitchFamily="18" charset="0"/>
                <a:ea typeface="PMingLiU" panose="02020500000000000000" pitchFamily="18" charset="-120"/>
              </a:rPr>
              <a:t> (Eds.), </a:t>
            </a:r>
            <a:r>
              <a:rPr lang="en-CA" sz="800" i="1" dirty="0" err="1">
                <a:solidFill>
                  <a:schemeClr val="tx1"/>
                </a:solidFill>
                <a:effectLst/>
                <a:latin typeface="Times New Roman" panose="02020603050405020304" pitchFamily="18" charset="0"/>
                <a:ea typeface="PMingLiU" panose="02020500000000000000" pitchFamily="18" charset="-120"/>
              </a:rPr>
              <a:t>Studientexte</a:t>
            </a:r>
            <a:r>
              <a:rPr lang="en-CA" sz="800" i="1" dirty="0">
                <a:solidFill>
                  <a:schemeClr val="tx1"/>
                </a:solidFill>
                <a:effectLst/>
                <a:latin typeface="Times New Roman" panose="02020603050405020304" pitchFamily="18" charset="0"/>
                <a:ea typeface="PMingLiU" panose="02020500000000000000" pitchFamily="18" charset="-120"/>
              </a:rPr>
              <a:t> </a:t>
            </a:r>
            <a:r>
              <a:rPr lang="en-CA" sz="800" i="1" dirty="0" err="1">
                <a:solidFill>
                  <a:schemeClr val="tx1"/>
                </a:solidFill>
                <a:effectLst/>
                <a:latin typeface="Times New Roman" panose="02020603050405020304" pitchFamily="18" charset="0"/>
                <a:ea typeface="PMingLiU" panose="02020500000000000000" pitchFamily="18" charset="-120"/>
              </a:rPr>
              <a:t>zur</a:t>
            </a:r>
            <a:r>
              <a:rPr lang="en-CA" sz="800" i="1" dirty="0">
                <a:solidFill>
                  <a:schemeClr val="tx1"/>
                </a:solidFill>
                <a:effectLst/>
                <a:latin typeface="Times New Roman" panose="02020603050405020304" pitchFamily="18" charset="0"/>
                <a:ea typeface="PMingLiU" panose="02020500000000000000" pitchFamily="18" charset="-120"/>
              </a:rPr>
              <a:t> </a:t>
            </a:r>
            <a:r>
              <a:rPr lang="en-CA" sz="800" i="1" dirty="0" err="1">
                <a:solidFill>
                  <a:schemeClr val="tx1"/>
                </a:solidFill>
                <a:effectLst/>
                <a:latin typeface="Times New Roman" panose="02020603050405020304" pitchFamily="18" charset="0"/>
                <a:ea typeface="PMingLiU" panose="02020500000000000000" pitchFamily="18" charset="-120"/>
              </a:rPr>
              <a:t>Sprachkommunikation</a:t>
            </a:r>
            <a:r>
              <a:rPr lang="en-CA" sz="800" i="1" dirty="0">
                <a:solidFill>
                  <a:schemeClr val="tx1"/>
                </a:solidFill>
                <a:effectLst/>
                <a:latin typeface="Times New Roman" panose="02020603050405020304" pitchFamily="18" charset="0"/>
                <a:ea typeface="PMingLiU" panose="02020500000000000000" pitchFamily="18" charset="-120"/>
              </a:rPr>
              <a:t> Band 99: </a:t>
            </a:r>
            <a:r>
              <a:rPr lang="en-CA" sz="800" i="1" dirty="0" err="1">
                <a:solidFill>
                  <a:schemeClr val="tx1"/>
                </a:solidFill>
                <a:effectLst/>
                <a:latin typeface="Times New Roman" panose="02020603050405020304" pitchFamily="18" charset="0"/>
                <a:ea typeface="PMingLiU" panose="02020500000000000000" pitchFamily="18" charset="-120"/>
              </a:rPr>
              <a:t>Elektronische</a:t>
            </a:r>
            <a:r>
              <a:rPr lang="en-CA" sz="800" i="1" dirty="0">
                <a:solidFill>
                  <a:schemeClr val="tx1"/>
                </a:solidFill>
                <a:effectLst/>
                <a:latin typeface="Times New Roman" panose="02020603050405020304" pitchFamily="18" charset="0"/>
                <a:ea typeface="PMingLiU" panose="02020500000000000000" pitchFamily="18" charset="-120"/>
              </a:rPr>
              <a:t> </a:t>
            </a:r>
            <a:r>
              <a:rPr lang="en-CA" sz="800" i="1" dirty="0" err="1">
                <a:solidFill>
                  <a:schemeClr val="tx1"/>
                </a:solidFill>
                <a:effectLst/>
                <a:latin typeface="Times New Roman" panose="02020603050405020304" pitchFamily="18" charset="0"/>
                <a:ea typeface="PMingLiU" panose="02020500000000000000" pitchFamily="18" charset="-120"/>
              </a:rPr>
              <a:t>Sprachsignalverarbeitung</a:t>
            </a:r>
            <a:r>
              <a:rPr lang="en-CA" sz="800" i="1" dirty="0">
                <a:solidFill>
                  <a:schemeClr val="tx1"/>
                </a:solidFill>
                <a:effectLst/>
                <a:latin typeface="Times New Roman" panose="02020603050405020304" pitchFamily="18" charset="0"/>
                <a:ea typeface="PMingLiU" panose="02020500000000000000" pitchFamily="18" charset="-120"/>
              </a:rPr>
              <a:t> 2021</a:t>
            </a:r>
            <a:r>
              <a:rPr lang="en-CA" sz="800" dirty="0">
                <a:solidFill>
                  <a:schemeClr val="tx1"/>
                </a:solidFill>
                <a:effectLst/>
                <a:latin typeface="Times New Roman" panose="02020603050405020304" pitchFamily="18" charset="0"/>
                <a:ea typeface="PMingLiU" panose="02020500000000000000" pitchFamily="18" charset="-120"/>
              </a:rPr>
              <a:t> (pp. 153-160). </a:t>
            </a:r>
            <a:r>
              <a:rPr lang="en-CA" sz="800" dirty="0" err="1">
                <a:solidFill>
                  <a:schemeClr val="tx1"/>
                </a:solidFill>
                <a:effectLst/>
                <a:latin typeface="Times New Roman" panose="02020603050405020304" pitchFamily="18" charset="0"/>
                <a:ea typeface="PMingLiU" panose="02020500000000000000" pitchFamily="18" charset="-120"/>
              </a:rPr>
              <a:t>TUDpress</a:t>
            </a:r>
            <a:r>
              <a:rPr lang="en-CA" sz="800" dirty="0">
                <a:solidFill>
                  <a:schemeClr val="tx1"/>
                </a:solidFill>
                <a:effectLst/>
                <a:latin typeface="Times New Roman" panose="02020603050405020304" pitchFamily="18" charset="0"/>
                <a:ea typeface="PMingLiU" panose="02020500000000000000" pitchFamily="18" charset="-120"/>
              </a:rPr>
              <a:t>. https://www.essv.de/paper.php?id=1113</a:t>
            </a:r>
          </a:p>
          <a:p>
            <a:pPr marL="457200" indent="-457200">
              <a:lnSpc>
                <a:spcPct val="100000"/>
              </a:lnSpc>
              <a:spcAft>
                <a:spcPts val="800"/>
              </a:spcAft>
            </a:pPr>
            <a:r>
              <a:rPr lang="en-CA" sz="800" dirty="0" err="1">
                <a:solidFill>
                  <a:schemeClr val="tx1"/>
                </a:solidFill>
                <a:effectLst/>
                <a:latin typeface="Times New Roman" panose="02020603050405020304" pitchFamily="18" charset="0"/>
                <a:ea typeface="PMingLiU" panose="02020500000000000000" pitchFamily="18" charset="-120"/>
              </a:rPr>
              <a:t>Bachan</a:t>
            </a:r>
            <a:r>
              <a:rPr lang="en-CA" sz="800" dirty="0">
                <a:solidFill>
                  <a:schemeClr val="tx1"/>
                </a:solidFill>
                <a:effectLst/>
                <a:latin typeface="Times New Roman" panose="02020603050405020304" pitchFamily="18" charset="0"/>
                <a:ea typeface="PMingLiU" panose="02020500000000000000" pitchFamily="18" charset="-120"/>
              </a:rPr>
              <a:t>, J., </a:t>
            </a:r>
            <a:r>
              <a:rPr lang="en-CA" sz="800" dirty="0" err="1">
                <a:solidFill>
                  <a:schemeClr val="tx1"/>
                </a:solidFill>
                <a:effectLst/>
                <a:latin typeface="Times New Roman" panose="02020603050405020304" pitchFamily="18" charset="0"/>
                <a:ea typeface="PMingLiU" panose="02020500000000000000" pitchFamily="18" charset="-120"/>
              </a:rPr>
              <a:t>Owsianny</a:t>
            </a:r>
            <a:r>
              <a:rPr lang="en-CA" sz="800" dirty="0">
                <a:solidFill>
                  <a:schemeClr val="tx1"/>
                </a:solidFill>
                <a:effectLst/>
                <a:latin typeface="Times New Roman" panose="02020603050405020304" pitchFamily="18" charset="0"/>
                <a:ea typeface="PMingLiU" panose="02020500000000000000" pitchFamily="18" charset="-120"/>
              </a:rPr>
              <a:t>, M., &amp; </a:t>
            </a:r>
            <a:r>
              <a:rPr lang="en-CA" sz="800" dirty="0" err="1">
                <a:solidFill>
                  <a:schemeClr val="tx1"/>
                </a:solidFill>
                <a:effectLst/>
                <a:latin typeface="Times New Roman" panose="02020603050405020304" pitchFamily="18" charset="0"/>
                <a:ea typeface="PMingLiU" panose="02020500000000000000" pitchFamily="18" charset="-120"/>
              </a:rPr>
              <a:t>Demenko</a:t>
            </a:r>
            <a:r>
              <a:rPr lang="en-CA" sz="800" dirty="0">
                <a:solidFill>
                  <a:schemeClr val="tx1"/>
                </a:solidFill>
                <a:effectLst/>
                <a:latin typeface="Times New Roman" panose="02020603050405020304" pitchFamily="18" charset="0"/>
                <a:ea typeface="PMingLiU" panose="02020500000000000000" pitchFamily="18" charset="-120"/>
              </a:rPr>
              <a:t>, G. (2020). The Harmonia Corpus – A dialogue corpus for automatic analysis of phonetic convergence. In Z. </a:t>
            </a:r>
            <a:r>
              <a:rPr lang="en-CA" sz="800" dirty="0" err="1">
                <a:solidFill>
                  <a:schemeClr val="tx1"/>
                </a:solidFill>
                <a:effectLst/>
                <a:latin typeface="Times New Roman" panose="02020603050405020304" pitchFamily="18" charset="0"/>
                <a:ea typeface="PMingLiU" panose="02020500000000000000" pitchFamily="18" charset="-120"/>
              </a:rPr>
              <a:t>Vetulani</a:t>
            </a:r>
            <a:r>
              <a:rPr lang="en-CA" sz="800" dirty="0">
                <a:solidFill>
                  <a:schemeClr val="tx1"/>
                </a:solidFill>
                <a:effectLst/>
                <a:latin typeface="Times New Roman" panose="02020603050405020304" pitchFamily="18" charset="0"/>
                <a:ea typeface="PMingLiU" panose="02020500000000000000" pitchFamily="18" charset="-120"/>
              </a:rPr>
              <a:t>, P. </a:t>
            </a:r>
            <a:r>
              <a:rPr lang="en-CA" sz="800" dirty="0" err="1">
                <a:solidFill>
                  <a:schemeClr val="tx1"/>
                </a:solidFill>
                <a:effectLst/>
                <a:latin typeface="Times New Roman" panose="02020603050405020304" pitchFamily="18" charset="0"/>
                <a:ea typeface="PMingLiU" panose="02020500000000000000" pitchFamily="18" charset="-120"/>
              </a:rPr>
              <a:t>Paroubek</a:t>
            </a:r>
            <a:r>
              <a:rPr lang="en-CA" sz="800" dirty="0">
                <a:solidFill>
                  <a:schemeClr val="tx1"/>
                </a:solidFill>
                <a:effectLst/>
                <a:latin typeface="Times New Roman" panose="02020603050405020304" pitchFamily="18" charset="0"/>
                <a:ea typeface="PMingLiU" panose="02020500000000000000" pitchFamily="18" charset="-120"/>
              </a:rPr>
              <a:t>, &amp; M. </a:t>
            </a:r>
            <a:r>
              <a:rPr lang="en-CA" sz="800" dirty="0" err="1">
                <a:solidFill>
                  <a:schemeClr val="tx1"/>
                </a:solidFill>
                <a:effectLst/>
                <a:latin typeface="Times New Roman" panose="02020603050405020304" pitchFamily="18" charset="0"/>
                <a:ea typeface="PMingLiU" panose="02020500000000000000" pitchFamily="18" charset="-120"/>
              </a:rPr>
              <a:t>Kubis</a:t>
            </a:r>
            <a:r>
              <a:rPr lang="en-CA" sz="800" dirty="0">
                <a:solidFill>
                  <a:schemeClr val="tx1"/>
                </a:solidFill>
                <a:effectLst/>
                <a:latin typeface="Times New Roman" panose="02020603050405020304" pitchFamily="18" charset="0"/>
                <a:ea typeface="PMingLiU" panose="02020500000000000000" pitchFamily="18" charset="-120"/>
              </a:rPr>
              <a:t> (Eds.), </a:t>
            </a:r>
            <a:r>
              <a:rPr lang="en-CA" sz="800" i="1" dirty="0">
                <a:solidFill>
                  <a:schemeClr val="tx1"/>
                </a:solidFill>
                <a:effectLst/>
                <a:latin typeface="Times New Roman" panose="02020603050405020304" pitchFamily="18" charset="0"/>
                <a:ea typeface="PMingLiU" panose="02020500000000000000" pitchFamily="18" charset="-120"/>
              </a:rPr>
              <a:t>Human Language Technology. Challenges for Computer Science and Linguistics</a:t>
            </a:r>
            <a:r>
              <a:rPr lang="en-CA" sz="800" dirty="0">
                <a:solidFill>
                  <a:schemeClr val="tx1"/>
                </a:solidFill>
                <a:effectLst/>
                <a:latin typeface="Times New Roman" panose="02020603050405020304" pitchFamily="18" charset="0"/>
                <a:ea typeface="PMingLiU" panose="02020500000000000000" pitchFamily="18" charset="-120"/>
              </a:rPr>
              <a:t> (Vol. 12598, pp. 149–163). Springer International Publishing AG. https://doi.org/10.1007/978-3-030-66527-2_11</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Baker, R. &amp; Hazan, V. (2011). </a:t>
            </a:r>
            <a:r>
              <a:rPr lang="en-CA" sz="800" dirty="0" err="1">
                <a:solidFill>
                  <a:schemeClr val="tx1"/>
                </a:solidFill>
                <a:effectLst/>
                <a:latin typeface="Times New Roman" panose="02020603050405020304" pitchFamily="18" charset="0"/>
                <a:ea typeface="PMingLiU" panose="02020500000000000000" pitchFamily="18" charset="-120"/>
              </a:rPr>
              <a:t>DiapixUK</a:t>
            </a:r>
            <a:r>
              <a:rPr lang="en-CA" sz="800" dirty="0">
                <a:solidFill>
                  <a:schemeClr val="tx1"/>
                </a:solidFill>
                <a:effectLst/>
                <a:latin typeface="Times New Roman" panose="02020603050405020304" pitchFamily="18" charset="0"/>
                <a:ea typeface="PMingLiU" panose="02020500000000000000" pitchFamily="18" charset="-120"/>
              </a:rPr>
              <a:t>: Task materials for the elicitation of multiple spontaneous speech dialogs. </a:t>
            </a:r>
            <a:r>
              <a:rPr lang="en-CA" sz="800" i="1" dirty="0">
                <a:solidFill>
                  <a:schemeClr val="tx1"/>
                </a:solidFill>
                <a:effectLst/>
                <a:latin typeface="Times New Roman" panose="02020603050405020304" pitchFamily="18" charset="0"/>
                <a:ea typeface="PMingLiU" panose="02020500000000000000" pitchFamily="18" charset="-120"/>
              </a:rPr>
              <a:t>Behavior Research Methods 43</a:t>
            </a:r>
            <a:r>
              <a:rPr lang="en-CA" sz="800" dirty="0">
                <a:solidFill>
                  <a:schemeClr val="tx1"/>
                </a:solidFill>
                <a:effectLst/>
                <a:latin typeface="Times New Roman" panose="02020603050405020304" pitchFamily="18" charset="0"/>
                <a:ea typeface="PMingLiU" panose="02020500000000000000" pitchFamily="18" charset="-120"/>
              </a:rPr>
              <a:t>(3), 761-770. https://doi.org/10.3758/s13428-011-0075-y</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Biro, T., Olmstead, A. J., &amp; Viswanathan, N. (2022). Talker adjustment to perceived communication errors. </a:t>
            </a:r>
            <a:r>
              <a:rPr lang="en-CA" sz="800" i="1" dirty="0">
                <a:solidFill>
                  <a:schemeClr val="tx1"/>
                </a:solidFill>
                <a:effectLst/>
                <a:latin typeface="Times New Roman" panose="02020603050405020304" pitchFamily="18" charset="0"/>
                <a:ea typeface="PMingLiU" panose="02020500000000000000" pitchFamily="18" charset="-120"/>
              </a:rPr>
              <a:t>Speech Communication</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138</a:t>
            </a:r>
            <a:r>
              <a:rPr lang="en-CA" sz="800" dirty="0">
                <a:solidFill>
                  <a:schemeClr val="tx1"/>
                </a:solidFill>
                <a:effectLst/>
                <a:latin typeface="Times New Roman" panose="02020603050405020304" pitchFamily="18" charset="0"/>
                <a:ea typeface="PMingLiU" panose="02020500000000000000" pitchFamily="18" charset="-120"/>
              </a:rPr>
              <a:t>, 13–25. https://doi.org/10.1016/j.specom.2022.01.010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Bonino, A. Y., </a:t>
            </a:r>
            <a:r>
              <a:rPr lang="en-CA" sz="800" dirty="0" err="1">
                <a:solidFill>
                  <a:schemeClr val="tx1"/>
                </a:solidFill>
                <a:effectLst/>
                <a:latin typeface="Times New Roman" panose="02020603050405020304" pitchFamily="18" charset="0"/>
                <a:ea typeface="PMingLiU" panose="02020500000000000000" pitchFamily="18" charset="-120"/>
              </a:rPr>
              <a:t>Leibold</a:t>
            </a:r>
            <a:r>
              <a:rPr lang="en-CA" sz="800" dirty="0">
                <a:solidFill>
                  <a:schemeClr val="tx1"/>
                </a:solidFill>
                <a:effectLst/>
                <a:latin typeface="Times New Roman" panose="02020603050405020304" pitchFamily="18" charset="0"/>
                <a:ea typeface="PMingLiU" panose="02020500000000000000" pitchFamily="18" charset="-120"/>
              </a:rPr>
              <a:t>, L. J., &amp; Buss, E. (2013). Release from perceptual masking for children and adults: Benefit of a carrier phrase. </a:t>
            </a:r>
            <a:r>
              <a:rPr lang="en-CA" sz="800" i="1" dirty="0">
                <a:solidFill>
                  <a:schemeClr val="tx1"/>
                </a:solidFill>
                <a:effectLst/>
                <a:latin typeface="Times New Roman" panose="02020603050405020304" pitchFamily="18" charset="0"/>
                <a:ea typeface="PMingLiU" panose="02020500000000000000" pitchFamily="18" charset="-120"/>
              </a:rPr>
              <a:t>Ear and Hearing</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34</a:t>
            </a:r>
            <a:r>
              <a:rPr lang="en-CA" sz="800" dirty="0">
                <a:solidFill>
                  <a:schemeClr val="tx1"/>
                </a:solidFill>
                <a:effectLst/>
                <a:latin typeface="Times New Roman" panose="02020603050405020304" pitchFamily="18" charset="0"/>
                <a:ea typeface="PMingLiU" panose="02020500000000000000" pitchFamily="18" charset="-120"/>
              </a:rPr>
              <a:t>(1), 3–14. https://doi.org/10.1097/AUD.0b013e31825e2841</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Cooke, M., &amp; Lu, Y. (2010). Spectral and temporal changes to speech produced in the presence of energetic and informational maskers.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128</a:t>
            </a:r>
            <a:r>
              <a:rPr lang="en-CA" sz="800" dirty="0">
                <a:solidFill>
                  <a:schemeClr val="tx1"/>
                </a:solidFill>
                <a:effectLst/>
                <a:latin typeface="Times New Roman" panose="02020603050405020304" pitchFamily="18" charset="0"/>
                <a:ea typeface="PMingLiU" panose="02020500000000000000" pitchFamily="18" charset="-120"/>
              </a:rPr>
              <a:t>(4), 2059–2069. https://doi.org/10.1121/1.3478775</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Dias, J. W., &amp; Rosenblum, L. D. (2011). Visual influences on interactive speech alignment. </a:t>
            </a:r>
            <a:r>
              <a:rPr lang="en-CA" sz="800" i="1" dirty="0">
                <a:solidFill>
                  <a:schemeClr val="tx1"/>
                </a:solidFill>
                <a:effectLst/>
                <a:latin typeface="Times New Roman" panose="02020603050405020304" pitchFamily="18" charset="0"/>
                <a:ea typeface="PMingLiU" panose="02020500000000000000" pitchFamily="18" charset="-120"/>
              </a:rPr>
              <a:t>Perception (London)</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40</a:t>
            </a:r>
            <a:r>
              <a:rPr lang="en-CA" sz="800" dirty="0">
                <a:solidFill>
                  <a:schemeClr val="tx1"/>
                </a:solidFill>
                <a:effectLst/>
                <a:latin typeface="Times New Roman" panose="02020603050405020304" pitchFamily="18" charset="0"/>
                <a:ea typeface="PMingLiU" panose="02020500000000000000" pitchFamily="18" charset="-120"/>
              </a:rPr>
              <a:t>(12), 1457–1466. https://doi.org/10.1068/p7071</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Fong, I., To, S., Wang, Y. (2023, February 17). </a:t>
            </a:r>
            <a:r>
              <a:rPr lang="en-CA" sz="800" i="1" dirty="0">
                <a:solidFill>
                  <a:schemeClr val="tx1"/>
                </a:solidFill>
                <a:effectLst/>
                <a:latin typeface="Times New Roman" panose="02020603050405020304" pitchFamily="18" charset="0"/>
                <a:ea typeface="PMingLiU" panose="02020500000000000000" pitchFamily="18" charset="-120"/>
              </a:rPr>
              <a:t>Reversing a Cantonese tone-merger through conversation tasks </a:t>
            </a:r>
            <a:r>
              <a:rPr lang="en-CA" sz="800" dirty="0">
                <a:solidFill>
                  <a:schemeClr val="tx1"/>
                </a:solidFill>
                <a:effectLst/>
                <a:latin typeface="Times New Roman" panose="02020603050405020304" pitchFamily="18" charset="0"/>
                <a:ea typeface="PMingLiU" panose="02020500000000000000" pitchFamily="18" charset="-120"/>
              </a:rPr>
              <a:t>[Presentation]. 7th Annual Language Sciences Undergraduate Research Conference (LSURC), University of British Columbia, Vancouver, British Columbia, Canada. https://1sfu-my.sharepoint.com/:p:/g/personal/ifa8_sfu_ca/EUROg-k1NbNEnBEWvoiUQpsB6Z3RWSKnlyjAgHgLM6MFaQ</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Granlund, S., Hazan, V., &amp; Mahon, M. (2018). Children's acoustic and linguistic adaptations to peers with hearing impairment. </a:t>
            </a:r>
            <a:r>
              <a:rPr lang="en-CA" sz="800" i="1" dirty="0">
                <a:solidFill>
                  <a:schemeClr val="tx1"/>
                </a:solidFill>
                <a:effectLst/>
                <a:latin typeface="Times New Roman" panose="02020603050405020304" pitchFamily="18" charset="0"/>
                <a:ea typeface="PMingLiU" panose="02020500000000000000" pitchFamily="18" charset="-120"/>
              </a:rPr>
              <a:t>Journal of Speech, Language, and Hearing Research, 61</a:t>
            </a:r>
            <a:r>
              <a:rPr lang="en-CA" sz="800" dirty="0">
                <a:solidFill>
                  <a:schemeClr val="tx1"/>
                </a:solidFill>
                <a:effectLst/>
                <a:latin typeface="Times New Roman" panose="02020603050405020304" pitchFamily="18" charset="0"/>
                <a:ea typeface="PMingLiU" panose="02020500000000000000" pitchFamily="18" charset="-120"/>
              </a:rPr>
              <a:t>(5), 1055–1069. https://doi.org/10.1044/2017_JSLHR-S-16-0456  </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Hazan, V., &amp; Baker, R. (2011). Acoustic-phonetic characteristics of speech produced with communicative intent to counter adverse listening conditions.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130</a:t>
            </a:r>
            <a:r>
              <a:rPr lang="en-CA" sz="800" dirty="0">
                <a:solidFill>
                  <a:schemeClr val="tx1"/>
                </a:solidFill>
                <a:effectLst/>
                <a:latin typeface="Times New Roman" panose="02020603050405020304" pitchFamily="18" charset="0"/>
                <a:ea typeface="PMingLiU" panose="02020500000000000000" pitchFamily="18" charset="-120"/>
              </a:rPr>
              <a:t>(4), 2139–2152. https://doi.org/10.1121/1.3623753</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Kim, M., Horton, W. S., &amp; Bradlow, A. R. (2011). Phonetic convergence in spontaneous conversations as a function of interlocutor language distance. </a:t>
            </a:r>
            <a:r>
              <a:rPr lang="en-CA" sz="800" i="1" dirty="0">
                <a:solidFill>
                  <a:schemeClr val="tx1"/>
                </a:solidFill>
                <a:effectLst/>
                <a:latin typeface="Times New Roman" panose="02020603050405020304" pitchFamily="18" charset="0"/>
                <a:ea typeface="PMingLiU" panose="02020500000000000000" pitchFamily="18" charset="-120"/>
              </a:rPr>
              <a:t>Laboratory Phonology, 2(1).</a:t>
            </a:r>
            <a:r>
              <a:rPr lang="en-CA" sz="800" dirty="0">
                <a:solidFill>
                  <a:schemeClr val="tx1"/>
                </a:solidFill>
                <a:effectLst/>
                <a:latin typeface="Times New Roman" panose="02020603050405020304" pitchFamily="18" charset="0"/>
                <a:ea typeface="PMingLiU" panose="02020500000000000000" pitchFamily="18" charset="-120"/>
              </a:rPr>
              <a:t> https://doi.org/10.1515/labphon.2011.004</a:t>
            </a:r>
          </a:p>
          <a:p>
            <a:pPr marL="457200" indent="-457200">
              <a:lnSpc>
                <a:spcPct val="100000"/>
              </a:lnSpc>
              <a:spcAft>
                <a:spcPts val="800"/>
              </a:spcAft>
            </a:pPr>
            <a:r>
              <a:rPr lang="en-CA" sz="800" dirty="0" err="1">
                <a:solidFill>
                  <a:schemeClr val="tx1"/>
                </a:solidFill>
                <a:effectLst/>
                <a:latin typeface="Times New Roman" panose="02020603050405020304" pitchFamily="18" charset="0"/>
                <a:ea typeface="PMingLiU" panose="02020500000000000000" pitchFamily="18" charset="-120"/>
              </a:rPr>
              <a:t>Laan</a:t>
            </a:r>
            <a:r>
              <a:rPr lang="en-CA" sz="800" dirty="0">
                <a:solidFill>
                  <a:schemeClr val="tx1"/>
                </a:solidFill>
                <a:effectLst/>
                <a:latin typeface="Times New Roman" panose="02020603050405020304" pitchFamily="18" charset="0"/>
                <a:ea typeface="PMingLiU" panose="02020500000000000000" pitchFamily="18" charset="-120"/>
              </a:rPr>
              <a:t>, G. P. M., &amp; van </a:t>
            </a:r>
            <a:r>
              <a:rPr lang="en-CA" sz="800" dirty="0" err="1">
                <a:solidFill>
                  <a:schemeClr val="tx1"/>
                </a:solidFill>
                <a:effectLst/>
                <a:latin typeface="Times New Roman" panose="02020603050405020304" pitchFamily="18" charset="0"/>
                <a:ea typeface="PMingLiU" panose="02020500000000000000" pitchFamily="18" charset="-120"/>
              </a:rPr>
              <a:t>Bergem</a:t>
            </a:r>
            <a:r>
              <a:rPr lang="en-CA" sz="800" dirty="0">
                <a:solidFill>
                  <a:schemeClr val="tx1"/>
                </a:solidFill>
                <a:effectLst/>
                <a:latin typeface="Times New Roman" panose="02020603050405020304" pitchFamily="18" charset="0"/>
                <a:ea typeface="PMingLiU" panose="02020500000000000000" pitchFamily="18" charset="-120"/>
              </a:rPr>
              <a:t>, D. R. (1993) The contribution of pitch contour, phoneme durations and spectral features to the character of spontaneous and read aloud speech. </a:t>
            </a:r>
            <a:r>
              <a:rPr lang="en-CA" sz="800" i="1" dirty="0">
                <a:solidFill>
                  <a:schemeClr val="tx1"/>
                </a:solidFill>
                <a:effectLst/>
                <a:latin typeface="Times New Roman" panose="02020603050405020304" pitchFamily="18" charset="0"/>
                <a:ea typeface="PMingLiU" panose="02020500000000000000" pitchFamily="18" charset="-120"/>
              </a:rPr>
              <a:t>Proc. 3rd European Conference on Speech Communication and Technology (</a:t>
            </a:r>
            <a:r>
              <a:rPr lang="en-CA" sz="800" i="1" dirty="0" err="1">
                <a:solidFill>
                  <a:schemeClr val="tx1"/>
                </a:solidFill>
                <a:effectLst/>
                <a:latin typeface="Times New Roman" panose="02020603050405020304" pitchFamily="18" charset="0"/>
                <a:ea typeface="PMingLiU" panose="02020500000000000000" pitchFamily="18" charset="-120"/>
              </a:rPr>
              <a:t>Eurospeech</a:t>
            </a:r>
            <a:r>
              <a:rPr lang="en-CA" sz="800" i="1" dirty="0">
                <a:solidFill>
                  <a:schemeClr val="tx1"/>
                </a:solidFill>
                <a:effectLst/>
                <a:latin typeface="Times New Roman" panose="02020603050405020304" pitchFamily="18" charset="0"/>
                <a:ea typeface="PMingLiU" panose="02020500000000000000" pitchFamily="18" charset="-120"/>
              </a:rPr>
              <a:t> 1993), 569-572</a:t>
            </a:r>
            <a:r>
              <a:rPr lang="en-CA" sz="800" dirty="0">
                <a:solidFill>
                  <a:schemeClr val="tx1"/>
                </a:solidFill>
                <a:effectLst/>
                <a:latin typeface="Times New Roman" panose="02020603050405020304" pitchFamily="18" charset="0"/>
                <a:ea typeface="PMingLiU" panose="02020500000000000000" pitchFamily="18" charset="-120"/>
              </a:rPr>
              <a:t>, doi: 10.21437/Eurospeech.1993-134</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Lewandowski, N. &amp; Jilka, M. (2019). Phonetic convergence, language talent, personality and attention. </a:t>
            </a:r>
            <a:r>
              <a:rPr lang="en-CA" sz="800" i="1" dirty="0">
                <a:solidFill>
                  <a:schemeClr val="tx1"/>
                </a:solidFill>
                <a:effectLst/>
                <a:latin typeface="Times New Roman" panose="02020603050405020304" pitchFamily="18" charset="0"/>
                <a:ea typeface="PMingLiU" panose="02020500000000000000" pitchFamily="18" charset="-120"/>
              </a:rPr>
              <a:t>Frontiers in Communication, 4</a:t>
            </a:r>
            <a:r>
              <a:rPr lang="en-CA" sz="800" dirty="0">
                <a:solidFill>
                  <a:schemeClr val="tx1"/>
                </a:solidFill>
                <a:effectLst/>
                <a:latin typeface="Times New Roman" panose="02020603050405020304" pitchFamily="18" charset="0"/>
                <a:ea typeface="PMingLiU" panose="02020500000000000000" pitchFamily="18" charset="-120"/>
              </a:rPr>
              <a:t>(18). https://doi.org/10.3389/fcomm.2019.00018</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Lin, Y., Yao, Y., &amp; Luo, J. (2021). Phonetic accommodation of tone: Reversing a tone merger-in-progress via imitation. </a:t>
            </a:r>
            <a:r>
              <a:rPr lang="en-CA" sz="800" i="1" dirty="0">
                <a:solidFill>
                  <a:schemeClr val="tx1"/>
                </a:solidFill>
                <a:effectLst/>
                <a:latin typeface="Times New Roman" panose="02020603050405020304" pitchFamily="18" charset="0"/>
                <a:ea typeface="PMingLiU" panose="02020500000000000000" pitchFamily="18" charset="-120"/>
              </a:rPr>
              <a:t>Journal of Phonetics, 87</a:t>
            </a:r>
            <a:r>
              <a:rPr lang="en-CA" sz="800" dirty="0">
                <a:solidFill>
                  <a:schemeClr val="tx1"/>
                </a:solidFill>
                <a:effectLst/>
                <a:latin typeface="Times New Roman" panose="02020603050405020304" pitchFamily="18" charset="0"/>
                <a:ea typeface="PMingLiU" panose="02020500000000000000" pitchFamily="18" charset="-120"/>
              </a:rPr>
              <a:t>, 101060. https://doi.org/10.1016/j.wocn.2021.101060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Pardo, J. S. (2006). On phonetic convergence during conversational interaction.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119</a:t>
            </a:r>
            <a:r>
              <a:rPr lang="en-CA" sz="800" dirty="0">
                <a:solidFill>
                  <a:schemeClr val="tx1"/>
                </a:solidFill>
                <a:effectLst/>
                <a:latin typeface="Times New Roman" panose="02020603050405020304" pitchFamily="18" charset="0"/>
                <a:ea typeface="PMingLiU" panose="02020500000000000000" pitchFamily="18" charset="-120"/>
              </a:rPr>
              <a:t>(4), 2382–2393. https://doi.org/10.1121/1.2178720</a:t>
            </a:r>
          </a:p>
          <a:p>
            <a:pPr marL="457200" indent="-457200">
              <a:lnSpc>
                <a:spcPct val="100000"/>
              </a:lnSpc>
              <a:spcAft>
                <a:spcPts val="800"/>
              </a:spcAft>
            </a:pPr>
            <a:r>
              <a:rPr lang="es-ES" sz="800" dirty="0">
                <a:solidFill>
                  <a:schemeClr val="tx1"/>
                </a:solidFill>
                <a:effectLst/>
                <a:latin typeface="Times New Roman" panose="02020603050405020304" pitchFamily="18" charset="0"/>
                <a:ea typeface="PMingLiU" panose="02020500000000000000" pitchFamily="18" charset="-120"/>
              </a:rPr>
              <a:t>Pardo, J. S., Jay, I. C., &amp; Krauss, R. M. (2010). </a:t>
            </a:r>
            <a:r>
              <a:rPr lang="en-CA" sz="800" dirty="0">
                <a:solidFill>
                  <a:schemeClr val="tx1"/>
                </a:solidFill>
                <a:effectLst/>
                <a:latin typeface="Times New Roman" panose="02020603050405020304" pitchFamily="18" charset="0"/>
                <a:ea typeface="PMingLiU" panose="02020500000000000000" pitchFamily="18" charset="-120"/>
              </a:rPr>
              <a:t>Conversational role influences speech imitation. </a:t>
            </a:r>
            <a:r>
              <a:rPr lang="en-CA" sz="800" i="1" dirty="0">
                <a:solidFill>
                  <a:schemeClr val="tx1"/>
                </a:solidFill>
                <a:effectLst/>
                <a:latin typeface="Times New Roman" panose="02020603050405020304" pitchFamily="18" charset="0"/>
                <a:ea typeface="PMingLiU" panose="02020500000000000000" pitchFamily="18" charset="-120"/>
              </a:rPr>
              <a:t>Attention, Perception &amp; Psychophysics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72</a:t>
            </a:r>
            <a:r>
              <a:rPr lang="en-CA" sz="800" dirty="0">
                <a:solidFill>
                  <a:schemeClr val="tx1"/>
                </a:solidFill>
                <a:effectLst/>
                <a:latin typeface="Times New Roman" panose="02020603050405020304" pitchFamily="18" charset="0"/>
                <a:ea typeface="PMingLiU" panose="02020500000000000000" pitchFamily="18" charset="-120"/>
              </a:rPr>
              <a:t>(8), 2254–2264. https://doi.org/10.3758/BF03196699</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Pardo, J. S., </a:t>
            </a:r>
            <a:r>
              <a:rPr lang="en-CA" sz="800" dirty="0" err="1">
                <a:solidFill>
                  <a:schemeClr val="tx1"/>
                </a:solidFill>
                <a:effectLst/>
                <a:latin typeface="Times New Roman" panose="02020603050405020304" pitchFamily="18" charset="0"/>
                <a:ea typeface="PMingLiU" panose="02020500000000000000" pitchFamily="18" charset="-120"/>
              </a:rPr>
              <a:t>Urmanche</a:t>
            </a:r>
            <a:r>
              <a:rPr lang="en-CA" sz="800" dirty="0">
                <a:solidFill>
                  <a:schemeClr val="tx1"/>
                </a:solidFill>
                <a:effectLst/>
                <a:latin typeface="Times New Roman" panose="02020603050405020304" pitchFamily="18" charset="0"/>
                <a:ea typeface="PMingLiU" panose="02020500000000000000" pitchFamily="18" charset="-120"/>
              </a:rPr>
              <a:t>, A., </a:t>
            </a:r>
            <a:r>
              <a:rPr lang="en-CA" sz="800" dirty="0" err="1">
                <a:solidFill>
                  <a:schemeClr val="tx1"/>
                </a:solidFill>
                <a:effectLst/>
                <a:latin typeface="Times New Roman" panose="02020603050405020304" pitchFamily="18" charset="0"/>
                <a:ea typeface="PMingLiU" panose="02020500000000000000" pitchFamily="18" charset="-120"/>
              </a:rPr>
              <a:t>Wilman</a:t>
            </a:r>
            <a:r>
              <a:rPr lang="en-CA" sz="800" dirty="0">
                <a:solidFill>
                  <a:schemeClr val="tx1"/>
                </a:solidFill>
                <a:effectLst/>
                <a:latin typeface="Times New Roman" panose="02020603050405020304" pitchFamily="18" charset="0"/>
                <a:ea typeface="PMingLiU" panose="02020500000000000000" pitchFamily="18" charset="-120"/>
              </a:rPr>
              <a:t>, S., &amp; Wiener, J. (2017). Phonetic convergence across multiple measures and model talkers. </a:t>
            </a:r>
            <a:r>
              <a:rPr lang="en-CA" sz="800" i="1" dirty="0">
                <a:solidFill>
                  <a:schemeClr val="tx1"/>
                </a:solidFill>
                <a:effectLst/>
                <a:latin typeface="Times New Roman" panose="02020603050405020304" pitchFamily="18" charset="0"/>
                <a:ea typeface="PMingLiU" panose="02020500000000000000" pitchFamily="18" charset="-120"/>
              </a:rPr>
              <a:t>Attention, Perception &amp; Psychophysics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79</a:t>
            </a:r>
            <a:r>
              <a:rPr lang="en-CA" sz="800" dirty="0">
                <a:solidFill>
                  <a:schemeClr val="tx1"/>
                </a:solidFill>
                <a:effectLst/>
                <a:latin typeface="Times New Roman" panose="02020603050405020304" pitchFamily="18" charset="0"/>
                <a:ea typeface="PMingLiU" panose="02020500000000000000" pitchFamily="18" charset="-120"/>
              </a:rPr>
              <a:t>(2), 637–659. https://doi.org/10.3758/s13414-016-1226-0</a:t>
            </a:r>
          </a:p>
          <a:p>
            <a:pPr marL="457200" indent="-457200">
              <a:lnSpc>
                <a:spcPct val="100000"/>
              </a:lnSpc>
              <a:spcAft>
                <a:spcPts val="800"/>
              </a:spcAft>
            </a:pPr>
            <a:r>
              <a:rPr lang="en-CA" sz="800" dirty="0" err="1">
                <a:solidFill>
                  <a:schemeClr val="tx1"/>
                </a:solidFill>
                <a:effectLst/>
                <a:latin typeface="Times New Roman" panose="02020603050405020304" pitchFamily="18" charset="0"/>
                <a:ea typeface="PMingLiU" panose="02020500000000000000" pitchFamily="18" charset="-120"/>
              </a:rPr>
              <a:t>Pettinato</a:t>
            </a:r>
            <a:r>
              <a:rPr lang="en-CA" sz="800" dirty="0">
                <a:solidFill>
                  <a:schemeClr val="tx1"/>
                </a:solidFill>
                <a:effectLst/>
                <a:latin typeface="Times New Roman" panose="02020603050405020304" pitchFamily="18" charset="0"/>
                <a:ea typeface="PMingLiU" panose="02020500000000000000" pitchFamily="18" charset="-120"/>
              </a:rPr>
              <a:t>, M., &amp; Hazan, V. (2013). The development of clear speech strategies in 9–14 year </a:t>
            </a:r>
            <a:r>
              <a:rPr lang="en-CA" sz="800" dirty="0" err="1">
                <a:solidFill>
                  <a:schemeClr val="tx1"/>
                </a:solidFill>
                <a:effectLst/>
                <a:latin typeface="Times New Roman" panose="02020603050405020304" pitchFamily="18" charset="0"/>
                <a:ea typeface="PMingLiU" panose="02020500000000000000" pitchFamily="18" charset="-120"/>
              </a:rPr>
              <a:t>olds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133</a:t>
            </a:r>
            <a:r>
              <a:rPr lang="en-CA" sz="800" dirty="0">
                <a:solidFill>
                  <a:schemeClr val="tx1"/>
                </a:solidFill>
                <a:effectLst/>
                <a:latin typeface="Times New Roman" panose="02020603050405020304" pitchFamily="18" charset="0"/>
                <a:ea typeface="PMingLiU" panose="02020500000000000000" pitchFamily="18" charset="-120"/>
              </a:rPr>
              <a:t>(5), 3390–3390. https://doi.org/10.1121/1.4805870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Pine Studio. (2021). </a:t>
            </a:r>
            <a:r>
              <a:rPr lang="en-CA" sz="800" i="1" dirty="0">
                <a:solidFill>
                  <a:schemeClr val="tx1"/>
                </a:solidFill>
                <a:effectLst/>
                <a:latin typeface="Times New Roman" panose="02020603050405020304" pitchFamily="18" charset="0"/>
                <a:ea typeface="PMingLiU" panose="02020500000000000000" pitchFamily="18" charset="-120"/>
              </a:rPr>
              <a:t>Escape Simulator</a:t>
            </a:r>
            <a:r>
              <a:rPr lang="en-CA" sz="800" dirty="0">
                <a:solidFill>
                  <a:schemeClr val="tx1"/>
                </a:solidFill>
                <a:effectLst/>
                <a:latin typeface="Times New Roman" panose="02020603050405020304" pitchFamily="18" charset="0"/>
                <a:ea typeface="PMingLiU" panose="02020500000000000000" pitchFamily="18" charset="-120"/>
              </a:rPr>
              <a:t> (Version 1.0.24338r) [Video Game]. </a:t>
            </a:r>
            <a:r>
              <a:rPr lang="en-CA" sz="800" dirty="0" err="1">
                <a:solidFill>
                  <a:schemeClr val="tx1"/>
                </a:solidFill>
                <a:effectLst/>
                <a:latin typeface="Times New Roman" panose="02020603050405020304" pitchFamily="18" charset="0"/>
                <a:ea typeface="PMingLiU" panose="02020500000000000000" pitchFamily="18" charset="-120"/>
              </a:rPr>
              <a:t>Samobor</a:t>
            </a:r>
            <a:r>
              <a:rPr lang="en-CA" sz="800" dirty="0">
                <a:solidFill>
                  <a:schemeClr val="tx1"/>
                </a:solidFill>
                <a:effectLst/>
                <a:latin typeface="Times New Roman" panose="02020603050405020304" pitchFamily="18" charset="0"/>
                <a:ea typeface="PMingLiU" panose="02020500000000000000" pitchFamily="18" charset="-120"/>
              </a:rPr>
              <a:t>, Croatia. https://pinestudio.com/games/escape-simulator/</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Scarborough, R., &amp; </a:t>
            </a:r>
            <a:r>
              <a:rPr lang="en-CA" sz="800" dirty="0" err="1">
                <a:solidFill>
                  <a:schemeClr val="tx1"/>
                </a:solidFill>
                <a:effectLst/>
                <a:latin typeface="Times New Roman" panose="02020603050405020304" pitchFamily="18" charset="0"/>
                <a:ea typeface="PMingLiU" panose="02020500000000000000" pitchFamily="18" charset="-120"/>
              </a:rPr>
              <a:t>Zellou</a:t>
            </a:r>
            <a:r>
              <a:rPr lang="en-CA" sz="800" dirty="0">
                <a:solidFill>
                  <a:schemeClr val="tx1"/>
                </a:solidFill>
                <a:effectLst/>
                <a:latin typeface="Times New Roman" panose="02020603050405020304" pitchFamily="18" charset="0"/>
                <a:ea typeface="PMingLiU" panose="02020500000000000000" pitchFamily="18" charset="-120"/>
              </a:rPr>
              <a:t>, G. (2013). Clarity in communication: "clear" speech authenticity and lexical neighborhood density effects in speech production and perception.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134</a:t>
            </a:r>
            <a:r>
              <a:rPr lang="en-CA" sz="800" dirty="0">
                <a:solidFill>
                  <a:schemeClr val="tx1"/>
                </a:solidFill>
                <a:effectLst/>
                <a:latin typeface="Times New Roman" panose="02020603050405020304" pitchFamily="18" charset="0"/>
                <a:ea typeface="PMingLiU" panose="02020500000000000000" pitchFamily="18" charset="-120"/>
              </a:rPr>
              <a:t>(5), 3793–3807. https://doi.org/10.1121/1.4824120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Tuomainen, O. &amp; Hazan, V. (2018). Investigating clear speech adaptations in spontaneous speech produced in communicative settings. In M. </a:t>
            </a:r>
            <a:r>
              <a:rPr lang="en-CA" sz="800" dirty="0" err="1">
                <a:solidFill>
                  <a:schemeClr val="tx1"/>
                </a:solidFill>
                <a:effectLst/>
                <a:latin typeface="Times New Roman" panose="02020603050405020304" pitchFamily="18" charset="0"/>
                <a:ea typeface="PMingLiU" panose="02020500000000000000" pitchFamily="18" charset="-120"/>
              </a:rPr>
              <a:t>Gósy</a:t>
            </a:r>
            <a:r>
              <a:rPr lang="en-CA" sz="800" dirty="0">
                <a:solidFill>
                  <a:schemeClr val="tx1"/>
                </a:solidFill>
                <a:effectLst/>
                <a:latin typeface="Times New Roman" panose="02020603050405020304" pitchFamily="18" charset="0"/>
                <a:ea typeface="PMingLiU" panose="02020500000000000000" pitchFamily="18" charset="-120"/>
              </a:rPr>
              <a:t> &amp; T.E. </a:t>
            </a:r>
            <a:r>
              <a:rPr lang="en-CA" sz="800" dirty="0" err="1">
                <a:solidFill>
                  <a:schemeClr val="tx1"/>
                </a:solidFill>
                <a:effectLst/>
                <a:latin typeface="Times New Roman" panose="02020603050405020304" pitchFamily="18" charset="0"/>
                <a:ea typeface="PMingLiU" panose="02020500000000000000" pitchFamily="18" charset="-120"/>
              </a:rPr>
              <a:t>Gráczi</a:t>
            </a:r>
            <a:r>
              <a:rPr lang="en-CA" sz="800" dirty="0">
                <a:solidFill>
                  <a:schemeClr val="tx1"/>
                </a:solidFill>
                <a:effectLst/>
                <a:latin typeface="Times New Roman" panose="02020603050405020304" pitchFamily="18" charset="0"/>
                <a:ea typeface="PMingLiU" panose="02020500000000000000" pitchFamily="18" charset="-120"/>
              </a:rPr>
              <a:t> (Eds.), </a:t>
            </a:r>
            <a:r>
              <a:rPr lang="en-CA" sz="800" i="1" dirty="0">
                <a:solidFill>
                  <a:schemeClr val="tx1"/>
                </a:solidFill>
                <a:effectLst/>
                <a:latin typeface="Times New Roman" panose="02020603050405020304" pitchFamily="18" charset="0"/>
                <a:ea typeface="PMingLiU" panose="02020500000000000000" pitchFamily="18" charset="-120"/>
              </a:rPr>
              <a:t>Challenges in analysis and processing of spontaneous speech</a:t>
            </a:r>
            <a:r>
              <a:rPr lang="en-CA" sz="800" dirty="0">
                <a:solidFill>
                  <a:schemeClr val="tx1"/>
                </a:solidFill>
                <a:effectLst/>
                <a:latin typeface="Times New Roman" panose="02020603050405020304" pitchFamily="18" charset="0"/>
                <a:ea typeface="PMingLiU" panose="02020500000000000000" pitchFamily="18" charset="-120"/>
              </a:rPr>
              <a:t> (pp. 9-25). https://doi.org/10.18135/CAPSS.9</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Van Engen, K. J., </a:t>
            </a:r>
            <a:r>
              <a:rPr lang="en-CA" sz="800" dirty="0" err="1">
                <a:solidFill>
                  <a:schemeClr val="tx1"/>
                </a:solidFill>
                <a:effectLst/>
                <a:latin typeface="Times New Roman" panose="02020603050405020304" pitchFamily="18" charset="0"/>
                <a:ea typeface="PMingLiU" panose="02020500000000000000" pitchFamily="18" charset="-120"/>
              </a:rPr>
              <a:t>Baese</a:t>
            </a:r>
            <a:r>
              <a:rPr lang="en-CA" sz="800" dirty="0">
                <a:solidFill>
                  <a:schemeClr val="tx1"/>
                </a:solidFill>
                <a:effectLst/>
                <a:latin typeface="Times New Roman" panose="02020603050405020304" pitchFamily="18" charset="0"/>
                <a:ea typeface="PMingLiU" panose="02020500000000000000" pitchFamily="18" charset="-120"/>
              </a:rPr>
              <a:t>-Berk, M., Baker, R. E., Choi, A., Kim, M., &amp; Bradlow, A. R. (2010). The Wildcat Corpus of native-and foreign-accented English: Communicative efficiency across conversational dyads with varying language alignment profiles. </a:t>
            </a:r>
            <a:r>
              <a:rPr lang="en-CA" sz="800" i="1" dirty="0">
                <a:solidFill>
                  <a:schemeClr val="tx1"/>
                </a:solidFill>
                <a:effectLst/>
                <a:latin typeface="Times New Roman" panose="02020603050405020304" pitchFamily="18" charset="0"/>
                <a:ea typeface="PMingLiU" panose="02020500000000000000" pitchFamily="18" charset="-120"/>
              </a:rPr>
              <a:t>Language and Speech</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53</a:t>
            </a:r>
            <a:r>
              <a:rPr lang="en-CA" sz="800" dirty="0">
                <a:solidFill>
                  <a:schemeClr val="tx1"/>
                </a:solidFill>
                <a:effectLst/>
                <a:latin typeface="Times New Roman" panose="02020603050405020304" pitchFamily="18" charset="0"/>
                <a:ea typeface="PMingLiU" panose="02020500000000000000" pitchFamily="18" charset="-120"/>
              </a:rPr>
              <a:t>(4), 510–540. https://doi.org/10.1177/0023830910372495</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Warner, N., &amp; Tucker, B. V. (2011). Phonetic variability of stops and flaps in spontaneous and careful speech.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130</a:t>
            </a:r>
            <a:r>
              <a:rPr lang="en-CA" sz="800" dirty="0">
                <a:solidFill>
                  <a:schemeClr val="tx1"/>
                </a:solidFill>
                <a:effectLst/>
                <a:latin typeface="Times New Roman" panose="02020603050405020304" pitchFamily="18" charset="0"/>
                <a:ea typeface="PMingLiU" panose="02020500000000000000" pitchFamily="18" charset="-120"/>
              </a:rPr>
              <a:t>(3), 1606–1617. https://doi.org/10.1121/1.3621306</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Wilson, R. H., &amp; Sanchez, V. A. (2020). Effects of the carrier phrase on word recognition performances by younger and older listeners using two stimulus paradigms. </a:t>
            </a:r>
            <a:r>
              <a:rPr lang="en-CA" sz="800" i="1" dirty="0">
                <a:solidFill>
                  <a:schemeClr val="tx1"/>
                </a:solidFill>
                <a:effectLst/>
                <a:latin typeface="Times New Roman" panose="02020603050405020304" pitchFamily="18" charset="0"/>
                <a:ea typeface="PMingLiU" panose="02020500000000000000" pitchFamily="18" charset="-120"/>
              </a:rPr>
              <a:t>Journal of the American Academy of Audiology</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31</a:t>
            </a:r>
            <a:r>
              <a:rPr lang="en-CA" sz="800" dirty="0">
                <a:solidFill>
                  <a:schemeClr val="tx1"/>
                </a:solidFill>
                <a:effectLst/>
                <a:latin typeface="Times New Roman" panose="02020603050405020304" pitchFamily="18" charset="0"/>
                <a:ea typeface="PMingLiU" panose="02020500000000000000" pitchFamily="18" charset="-120"/>
              </a:rPr>
              <a:t>(6), 412–441. https://doi.org/10.3766/jaaa.19061</a:t>
            </a:r>
          </a:p>
        </p:txBody>
      </p:sp>
    </p:spTree>
    <p:extLst>
      <p:ext uri="{BB962C8B-B14F-4D97-AF65-F5344CB8AC3E}">
        <p14:creationId xmlns:p14="http://schemas.microsoft.com/office/powerpoint/2010/main" val="316001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066CB4-BFC3-5DDE-7D3E-6C25D1895ABC}"/>
              </a:ext>
            </a:extLst>
          </p:cNvPr>
          <p:cNvSpPr>
            <a:spLocks noGrp="1"/>
          </p:cNvSpPr>
          <p:nvPr>
            <p:ph type="title"/>
          </p:nvPr>
        </p:nvSpPr>
        <p:spPr>
          <a:xfrm>
            <a:off x="628650" y="20915"/>
            <a:ext cx="7886700" cy="823912"/>
          </a:xfrm>
        </p:spPr>
        <p:txBody>
          <a:bodyPr/>
          <a:lstStyle/>
          <a:p>
            <a:r>
              <a:rPr lang="en-CA" dirty="0"/>
              <a:t>References</a:t>
            </a:r>
          </a:p>
        </p:txBody>
      </p:sp>
      <p:sp>
        <p:nvSpPr>
          <p:cNvPr id="5" name="Text Placeholder 4">
            <a:extLst>
              <a:ext uri="{FF2B5EF4-FFF2-40B4-BE49-F238E27FC236}">
                <a16:creationId xmlns:a16="http://schemas.microsoft.com/office/drawing/2014/main" id="{0941709E-4836-F5FB-1E87-A2B4DC86345E}"/>
              </a:ext>
            </a:extLst>
          </p:cNvPr>
          <p:cNvSpPr>
            <a:spLocks noGrp="1"/>
          </p:cNvSpPr>
          <p:nvPr>
            <p:ph type="body" sz="quarter" idx="11"/>
          </p:nvPr>
        </p:nvSpPr>
        <p:spPr>
          <a:xfrm>
            <a:off x="628650" y="873643"/>
            <a:ext cx="7886700" cy="5845209"/>
          </a:xfrm>
        </p:spPr>
        <p:txBody>
          <a:bodyPr/>
          <a:lstStyle/>
          <a:p>
            <a:pPr marL="457200" indent="-457200">
              <a:lnSpc>
                <a:spcPct val="100000"/>
              </a:lnSpc>
              <a:spcAft>
                <a:spcPts val="800"/>
              </a:spcAft>
            </a:pPr>
            <a:r>
              <a:rPr lang="en-CA" sz="800" dirty="0" err="1">
                <a:solidFill>
                  <a:schemeClr val="tx1"/>
                </a:solidFill>
                <a:effectLst/>
                <a:latin typeface="Times New Roman" panose="02020603050405020304" pitchFamily="18" charset="0"/>
                <a:ea typeface="PMingLiU" panose="02020500000000000000" pitchFamily="18" charset="-120"/>
              </a:rPr>
              <a:t>Laan</a:t>
            </a:r>
            <a:r>
              <a:rPr lang="en-CA" sz="800" dirty="0">
                <a:solidFill>
                  <a:schemeClr val="tx1"/>
                </a:solidFill>
                <a:effectLst/>
                <a:latin typeface="Times New Roman" panose="02020603050405020304" pitchFamily="18" charset="0"/>
                <a:ea typeface="PMingLiU" panose="02020500000000000000" pitchFamily="18" charset="-120"/>
              </a:rPr>
              <a:t>, G. P. M., &amp; van </a:t>
            </a:r>
            <a:r>
              <a:rPr lang="en-CA" sz="800" dirty="0" err="1">
                <a:solidFill>
                  <a:schemeClr val="tx1"/>
                </a:solidFill>
                <a:effectLst/>
                <a:latin typeface="Times New Roman" panose="02020603050405020304" pitchFamily="18" charset="0"/>
                <a:ea typeface="PMingLiU" panose="02020500000000000000" pitchFamily="18" charset="-120"/>
              </a:rPr>
              <a:t>Bergem</a:t>
            </a:r>
            <a:r>
              <a:rPr lang="en-CA" sz="800" dirty="0">
                <a:solidFill>
                  <a:schemeClr val="tx1"/>
                </a:solidFill>
                <a:effectLst/>
                <a:latin typeface="Times New Roman" panose="02020603050405020304" pitchFamily="18" charset="0"/>
                <a:ea typeface="PMingLiU" panose="02020500000000000000" pitchFamily="18" charset="-120"/>
              </a:rPr>
              <a:t>, D. R. (1993) The contribution of pitch contour, phoneme durations and spectral features to the character of spontaneous and read aloud speech. </a:t>
            </a:r>
            <a:r>
              <a:rPr lang="en-CA" sz="800" i="1" dirty="0">
                <a:solidFill>
                  <a:schemeClr val="tx1"/>
                </a:solidFill>
                <a:effectLst/>
                <a:latin typeface="Times New Roman" panose="02020603050405020304" pitchFamily="18" charset="0"/>
                <a:ea typeface="PMingLiU" panose="02020500000000000000" pitchFamily="18" charset="-120"/>
              </a:rPr>
              <a:t>Proc. 3rd European Conference on Speech Communication and Technology (</a:t>
            </a:r>
            <a:r>
              <a:rPr lang="en-CA" sz="800" i="1" dirty="0" err="1">
                <a:solidFill>
                  <a:schemeClr val="tx1"/>
                </a:solidFill>
                <a:effectLst/>
                <a:latin typeface="Times New Roman" panose="02020603050405020304" pitchFamily="18" charset="0"/>
                <a:ea typeface="PMingLiU" panose="02020500000000000000" pitchFamily="18" charset="-120"/>
              </a:rPr>
              <a:t>Eurospeech</a:t>
            </a:r>
            <a:r>
              <a:rPr lang="en-CA" sz="800" i="1" dirty="0">
                <a:solidFill>
                  <a:schemeClr val="tx1"/>
                </a:solidFill>
                <a:effectLst/>
                <a:latin typeface="Times New Roman" panose="02020603050405020304" pitchFamily="18" charset="0"/>
                <a:ea typeface="PMingLiU" panose="02020500000000000000" pitchFamily="18" charset="-120"/>
              </a:rPr>
              <a:t> 1993), 569-572</a:t>
            </a:r>
            <a:r>
              <a:rPr lang="en-CA" sz="800" dirty="0">
                <a:solidFill>
                  <a:schemeClr val="tx1"/>
                </a:solidFill>
                <a:effectLst/>
                <a:latin typeface="Times New Roman" panose="02020603050405020304" pitchFamily="18" charset="0"/>
                <a:ea typeface="PMingLiU" panose="02020500000000000000" pitchFamily="18" charset="-120"/>
              </a:rPr>
              <a:t>, doi: 10.21437/Eurospeech.1993-134</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Lewandowski, N. &amp; Jilka, M. (2019). Phonetic convergence, language talent, personality and attention. </a:t>
            </a:r>
            <a:r>
              <a:rPr lang="en-CA" sz="800" i="1" dirty="0">
                <a:solidFill>
                  <a:schemeClr val="tx1"/>
                </a:solidFill>
                <a:effectLst/>
                <a:latin typeface="Times New Roman" panose="02020603050405020304" pitchFamily="18" charset="0"/>
                <a:ea typeface="PMingLiU" panose="02020500000000000000" pitchFamily="18" charset="-120"/>
              </a:rPr>
              <a:t>Frontiers in Communication, 4</a:t>
            </a:r>
            <a:r>
              <a:rPr lang="en-CA" sz="800" dirty="0">
                <a:solidFill>
                  <a:schemeClr val="tx1"/>
                </a:solidFill>
                <a:effectLst/>
                <a:latin typeface="Times New Roman" panose="02020603050405020304" pitchFamily="18" charset="0"/>
                <a:ea typeface="PMingLiU" panose="02020500000000000000" pitchFamily="18" charset="-120"/>
              </a:rPr>
              <a:t>(18). https://doi.org/10.3389/fcomm.2019.00018</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Lin, Y., Yao, Y., &amp; Luo, J. (2021). Phonetic accommodation of tone: Reversing a tone merger-in-progress via imitation. </a:t>
            </a:r>
            <a:r>
              <a:rPr lang="en-CA" sz="800" i="1" dirty="0">
                <a:solidFill>
                  <a:schemeClr val="tx1"/>
                </a:solidFill>
                <a:effectLst/>
                <a:latin typeface="Times New Roman" panose="02020603050405020304" pitchFamily="18" charset="0"/>
                <a:ea typeface="PMingLiU" panose="02020500000000000000" pitchFamily="18" charset="-120"/>
              </a:rPr>
              <a:t>Journal of Phonetics, 87</a:t>
            </a:r>
            <a:r>
              <a:rPr lang="en-CA" sz="800" dirty="0">
                <a:solidFill>
                  <a:schemeClr val="tx1"/>
                </a:solidFill>
                <a:effectLst/>
                <a:latin typeface="Times New Roman" panose="02020603050405020304" pitchFamily="18" charset="0"/>
                <a:ea typeface="PMingLiU" panose="02020500000000000000" pitchFamily="18" charset="-120"/>
              </a:rPr>
              <a:t>, 101060. https://doi.org/10.1016/j.wocn.2021.101060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Pardo, J. S. (2006). On phonetic convergence during conversational interaction.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119</a:t>
            </a:r>
            <a:r>
              <a:rPr lang="en-CA" sz="800" dirty="0">
                <a:solidFill>
                  <a:schemeClr val="tx1"/>
                </a:solidFill>
                <a:effectLst/>
                <a:latin typeface="Times New Roman" panose="02020603050405020304" pitchFamily="18" charset="0"/>
                <a:ea typeface="PMingLiU" panose="02020500000000000000" pitchFamily="18" charset="-120"/>
              </a:rPr>
              <a:t>(4), 2382–2393. https://doi.org/10.1121/1.2178720</a:t>
            </a:r>
          </a:p>
          <a:p>
            <a:pPr marL="457200" indent="-457200">
              <a:lnSpc>
                <a:spcPct val="100000"/>
              </a:lnSpc>
              <a:spcAft>
                <a:spcPts val="800"/>
              </a:spcAft>
            </a:pPr>
            <a:r>
              <a:rPr lang="es-ES" sz="800" dirty="0">
                <a:solidFill>
                  <a:schemeClr val="tx1"/>
                </a:solidFill>
                <a:effectLst/>
                <a:latin typeface="Times New Roman" panose="02020603050405020304" pitchFamily="18" charset="0"/>
                <a:ea typeface="PMingLiU" panose="02020500000000000000" pitchFamily="18" charset="-120"/>
              </a:rPr>
              <a:t>Pardo, J. S., Jay, I. C., &amp; Krauss, R. M. (2010). </a:t>
            </a:r>
            <a:r>
              <a:rPr lang="en-CA" sz="800" dirty="0">
                <a:solidFill>
                  <a:schemeClr val="tx1"/>
                </a:solidFill>
                <a:effectLst/>
                <a:latin typeface="Times New Roman" panose="02020603050405020304" pitchFamily="18" charset="0"/>
                <a:ea typeface="PMingLiU" panose="02020500000000000000" pitchFamily="18" charset="-120"/>
              </a:rPr>
              <a:t>Conversational role influences speech imitation. </a:t>
            </a:r>
            <a:r>
              <a:rPr lang="en-CA" sz="800" i="1" dirty="0">
                <a:solidFill>
                  <a:schemeClr val="tx1"/>
                </a:solidFill>
                <a:effectLst/>
                <a:latin typeface="Times New Roman" panose="02020603050405020304" pitchFamily="18" charset="0"/>
                <a:ea typeface="PMingLiU" panose="02020500000000000000" pitchFamily="18" charset="-120"/>
              </a:rPr>
              <a:t>Attention, Perception &amp; Psychophysics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72</a:t>
            </a:r>
            <a:r>
              <a:rPr lang="en-CA" sz="800" dirty="0">
                <a:solidFill>
                  <a:schemeClr val="tx1"/>
                </a:solidFill>
                <a:effectLst/>
                <a:latin typeface="Times New Roman" panose="02020603050405020304" pitchFamily="18" charset="0"/>
                <a:ea typeface="PMingLiU" panose="02020500000000000000" pitchFamily="18" charset="-120"/>
              </a:rPr>
              <a:t>(8), 2254–2264. https://doi.org/10.3758/BF03196699</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Pardo, J. S., </a:t>
            </a:r>
            <a:r>
              <a:rPr lang="en-CA" sz="800" dirty="0" err="1">
                <a:solidFill>
                  <a:schemeClr val="tx1"/>
                </a:solidFill>
                <a:effectLst/>
                <a:latin typeface="Times New Roman" panose="02020603050405020304" pitchFamily="18" charset="0"/>
                <a:ea typeface="PMingLiU" panose="02020500000000000000" pitchFamily="18" charset="-120"/>
              </a:rPr>
              <a:t>Urmanche</a:t>
            </a:r>
            <a:r>
              <a:rPr lang="en-CA" sz="800" dirty="0">
                <a:solidFill>
                  <a:schemeClr val="tx1"/>
                </a:solidFill>
                <a:effectLst/>
                <a:latin typeface="Times New Roman" panose="02020603050405020304" pitchFamily="18" charset="0"/>
                <a:ea typeface="PMingLiU" panose="02020500000000000000" pitchFamily="18" charset="-120"/>
              </a:rPr>
              <a:t>, A., </a:t>
            </a:r>
            <a:r>
              <a:rPr lang="en-CA" sz="800" dirty="0" err="1">
                <a:solidFill>
                  <a:schemeClr val="tx1"/>
                </a:solidFill>
                <a:effectLst/>
                <a:latin typeface="Times New Roman" panose="02020603050405020304" pitchFamily="18" charset="0"/>
                <a:ea typeface="PMingLiU" panose="02020500000000000000" pitchFamily="18" charset="-120"/>
              </a:rPr>
              <a:t>Wilman</a:t>
            </a:r>
            <a:r>
              <a:rPr lang="en-CA" sz="800" dirty="0">
                <a:solidFill>
                  <a:schemeClr val="tx1"/>
                </a:solidFill>
                <a:effectLst/>
                <a:latin typeface="Times New Roman" panose="02020603050405020304" pitchFamily="18" charset="0"/>
                <a:ea typeface="PMingLiU" panose="02020500000000000000" pitchFamily="18" charset="-120"/>
              </a:rPr>
              <a:t>, S., &amp; Wiener, J. (2017). Phonetic convergence across multiple measures and model talkers. </a:t>
            </a:r>
            <a:r>
              <a:rPr lang="en-CA" sz="800" i="1" dirty="0">
                <a:solidFill>
                  <a:schemeClr val="tx1"/>
                </a:solidFill>
                <a:effectLst/>
                <a:latin typeface="Times New Roman" panose="02020603050405020304" pitchFamily="18" charset="0"/>
                <a:ea typeface="PMingLiU" panose="02020500000000000000" pitchFamily="18" charset="-120"/>
              </a:rPr>
              <a:t>Attention, Perception &amp; Psychophysics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79</a:t>
            </a:r>
            <a:r>
              <a:rPr lang="en-CA" sz="800" dirty="0">
                <a:solidFill>
                  <a:schemeClr val="tx1"/>
                </a:solidFill>
                <a:effectLst/>
                <a:latin typeface="Times New Roman" panose="02020603050405020304" pitchFamily="18" charset="0"/>
                <a:ea typeface="PMingLiU" panose="02020500000000000000" pitchFamily="18" charset="-120"/>
              </a:rPr>
              <a:t>(2), 637–659. https://doi.org/10.3758/s13414-016-1226-0</a:t>
            </a:r>
          </a:p>
          <a:p>
            <a:pPr marL="457200" indent="-457200">
              <a:lnSpc>
                <a:spcPct val="100000"/>
              </a:lnSpc>
              <a:spcAft>
                <a:spcPts val="800"/>
              </a:spcAft>
            </a:pPr>
            <a:r>
              <a:rPr lang="en-CA" sz="800" dirty="0" err="1">
                <a:solidFill>
                  <a:schemeClr val="tx1"/>
                </a:solidFill>
                <a:effectLst/>
                <a:latin typeface="Times New Roman" panose="02020603050405020304" pitchFamily="18" charset="0"/>
                <a:ea typeface="PMingLiU" panose="02020500000000000000" pitchFamily="18" charset="-120"/>
              </a:rPr>
              <a:t>Pettinato</a:t>
            </a:r>
            <a:r>
              <a:rPr lang="en-CA" sz="800" dirty="0">
                <a:solidFill>
                  <a:schemeClr val="tx1"/>
                </a:solidFill>
                <a:effectLst/>
                <a:latin typeface="Times New Roman" panose="02020603050405020304" pitchFamily="18" charset="0"/>
                <a:ea typeface="PMingLiU" panose="02020500000000000000" pitchFamily="18" charset="-120"/>
              </a:rPr>
              <a:t>, M., &amp; Hazan, V. (2013). The development of clear speech strategies in 9–14 year </a:t>
            </a:r>
            <a:r>
              <a:rPr lang="en-CA" sz="800" dirty="0" err="1">
                <a:solidFill>
                  <a:schemeClr val="tx1"/>
                </a:solidFill>
                <a:effectLst/>
                <a:latin typeface="Times New Roman" panose="02020603050405020304" pitchFamily="18" charset="0"/>
                <a:ea typeface="PMingLiU" panose="02020500000000000000" pitchFamily="18" charset="-120"/>
              </a:rPr>
              <a:t>olds</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133</a:t>
            </a:r>
            <a:r>
              <a:rPr lang="en-CA" sz="800" dirty="0">
                <a:solidFill>
                  <a:schemeClr val="tx1"/>
                </a:solidFill>
                <a:effectLst/>
                <a:latin typeface="Times New Roman" panose="02020603050405020304" pitchFamily="18" charset="0"/>
                <a:ea typeface="PMingLiU" panose="02020500000000000000" pitchFamily="18" charset="-120"/>
              </a:rPr>
              <a:t>(5), 3390–3390. https://doi.org/10.1121/1.4805870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Pine Studio. (2021). </a:t>
            </a:r>
            <a:r>
              <a:rPr lang="en-CA" sz="800" i="1" dirty="0">
                <a:solidFill>
                  <a:schemeClr val="tx1"/>
                </a:solidFill>
                <a:effectLst/>
                <a:latin typeface="Times New Roman" panose="02020603050405020304" pitchFamily="18" charset="0"/>
                <a:ea typeface="PMingLiU" panose="02020500000000000000" pitchFamily="18" charset="-120"/>
              </a:rPr>
              <a:t>Escape Simulator</a:t>
            </a:r>
            <a:r>
              <a:rPr lang="en-CA" sz="800" dirty="0">
                <a:solidFill>
                  <a:schemeClr val="tx1"/>
                </a:solidFill>
                <a:effectLst/>
                <a:latin typeface="Times New Roman" panose="02020603050405020304" pitchFamily="18" charset="0"/>
                <a:ea typeface="PMingLiU" panose="02020500000000000000" pitchFamily="18" charset="-120"/>
              </a:rPr>
              <a:t> (Version 1.0.24338r) [Video Game]. </a:t>
            </a:r>
            <a:r>
              <a:rPr lang="en-CA" sz="800" dirty="0" err="1">
                <a:solidFill>
                  <a:schemeClr val="tx1"/>
                </a:solidFill>
                <a:effectLst/>
                <a:latin typeface="Times New Roman" panose="02020603050405020304" pitchFamily="18" charset="0"/>
                <a:ea typeface="PMingLiU" panose="02020500000000000000" pitchFamily="18" charset="-120"/>
              </a:rPr>
              <a:t>Samobor</a:t>
            </a:r>
            <a:r>
              <a:rPr lang="en-CA" sz="800" dirty="0">
                <a:solidFill>
                  <a:schemeClr val="tx1"/>
                </a:solidFill>
                <a:effectLst/>
                <a:latin typeface="Times New Roman" panose="02020603050405020304" pitchFamily="18" charset="0"/>
                <a:ea typeface="PMingLiU" panose="02020500000000000000" pitchFamily="18" charset="-120"/>
              </a:rPr>
              <a:t>, Croatia. https://pinestudio.com/games/escape-simulator/</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Scarborough, R., &amp; </a:t>
            </a:r>
            <a:r>
              <a:rPr lang="en-CA" sz="800" dirty="0" err="1">
                <a:solidFill>
                  <a:schemeClr val="tx1"/>
                </a:solidFill>
                <a:effectLst/>
                <a:latin typeface="Times New Roman" panose="02020603050405020304" pitchFamily="18" charset="0"/>
                <a:ea typeface="PMingLiU" panose="02020500000000000000" pitchFamily="18" charset="-120"/>
              </a:rPr>
              <a:t>Zellou</a:t>
            </a:r>
            <a:r>
              <a:rPr lang="en-CA" sz="800" dirty="0">
                <a:solidFill>
                  <a:schemeClr val="tx1"/>
                </a:solidFill>
                <a:effectLst/>
                <a:latin typeface="Times New Roman" panose="02020603050405020304" pitchFamily="18" charset="0"/>
                <a:ea typeface="PMingLiU" panose="02020500000000000000" pitchFamily="18" charset="-120"/>
              </a:rPr>
              <a:t>, G. (2013). Clarity in communication: "clear" speech authenticity and lexical neighborhood density effects in speech production and perception.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134</a:t>
            </a:r>
            <a:r>
              <a:rPr lang="en-CA" sz="800" dirty="0">
                <a:solidFill>
                  <a:schemeClr val="tx1"/>
                </a:solidFill>
                <a:effectLst/>
                <a:latin typeface="Times New Roman" panose="02020603050405020304" pitchFamily="18" charset="0"/>
                <a:ea typeface="PMingLiU" panose="02020500000000000000" pitchFamily="18" charset="-120"/>
              </a:rPr>
              <a:t>(5), 3793–3807. https://doi.org/10.1121/1.4824120</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Tuomainen, O. &amp; Hazan, V. (2018). Investigating clear speech adaptations in spontaneous speech produced in communicative settings. In M. </a:t>
            </a:r>
            <a:r>
              <a:rPr lang="en-CA" sz="800" dirty="0" err="1">
                <a:solidFill>
                  <a:schemeClr val="tx1"/>
                </a:solidFill>
                <a:effectLst/>
                <a:latin typeface="Times New Roman" panose="02020603050405020304" pitchFamily="18" charset="0"/>
                <a:ea typeface="PMingLiU" panose="02020500000000000000" pitchFamily="18" charset="-120"/>
              </a:rPr>
              <a:t>Gósy</a:t>
            </a:r>
            <a:r>
              <a:rPr lang="en-CA" sz="800" dirty="0">
                <a:solidFill>
                  <a:schemeClr val="tx1"/>
                </a:solidFill>
                <a:effectLst/>
                <a:latin typeface="Times New Roman" panose="02020603050405020304" pitchFamily="18" charset="0"/>
                <a:ea typeface="PMingLiU" panose="02020500000000000000" pitchFamily="18" charset="-120"/>
              </a:rPr>
              <a:t> &amp; T.E. </a:t>
            </a:r>
            <a:r>
              <a:rPr lang="en-CA" sz="800" dirty="0" err="1">
                <a:solidFill>
                  <a:schemeClr val="tx1"/>
                </a:solidFill>
                <a:effectLst/>
                <a:latin typeface="Times New Roman" panose="02020603050405020304" pitchFamily="18" charset="0"/>
                <a:ea typeface="PMingLiU" panose="02020500000000000000" pitchFamily="18" charset="-120"/>
              </a:rPr>
              <a:t>Gráczi</a:t>
            </a:r>
            <a:r>
              <a:rPr lang="en-CA" sz="800" dirty="0">
                <a:solidFill>
                  <a:schemeClr val="tx1"/>
                </a:solidFill>
                <a:effectLst/>
                <a:latin typeface="Times New Roman" panose="02020603050405020304" pitchFamily="18" charset="0"/>
                <a:ea typeface="PMingLiU" panose="02020500000000000000" pitchFamily="18" charset="-120"/>
              </a:rPr>
              <a:t> (Eds.), </a:t>
            </a:r>
            <a:r>
              <a:rPr lang="en-CA" sz="800" i="1" dirty="0">
                <a:solidFill>
                  <a:schemeClr val="tx1"/>
                </a:solidFill>
                <a:effectLst/>
                <a:latin typeface="Times New Roman" panose="02020603050405020304" pitchFamily="18" charset="0"/>
                <a:ea typeface="PMingLiU" panose="02020500000000000000" pitchFamily="18" charset="-120"/>
              </a:rPr>
              <a:t>Challenges in analysis and processing of spontaneous speech</a:t>
            </a:r>
            <a:r>
              <a:rPr lang="en-CA" sz="800" dirty="0">
                <a:solidFill>
                  <a:schemeClr val="tx1"/>
                </a:solidFill>
                <a:effectLst/>
                <a:latin typeface="Times New Roman" panose="02020603050405020304" pitchFamily="18" charset="0"/>
                <a:ea typeface="PMingLiU" panose="02020500000000000000" pitchFamily="18" charset="-120"/>
              </a:rPr>
              <a:t> (pp. 9-25). https://doi.org/10.18135/CAPSS.9</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Van Engen, K. J., </a:t>
            </a:r>
            <a:r>
              <a:rPr lang="en-CA" sz="800" dirty="0" err="1">
                <a:solidFill>
                  <a:schemeClr val="tx1"/>
                </a:solidFill>
                <a:effectLst/>
                <a:latin typeface="Times New Roman" panose="02020603050405020304" pitchFamily="18" charset="0"/>
                <a:ea typeface="PMingLiU" panose="02020500000000000000" pitchFamily="18" charset="-120"/>
              </a:rPr>
              <a:t>Baese</a:t>
            </a:r>
            <a:r>
              <a:rPr lang="en-CA" sz="800" dirty="0">
                <a:solidFill>
                  <a:schemeClr val="tx1"/>
                </a:solidFill>
                <a:effectLst/>
                <a:latin typeface="Times New Roman" panose="02020603050405020304" pitchFamily="18" charset="0"/>
                <a:ea typeface="PMingLiU" panose="02020500000000000000" pitchFamily="18" charset="-120"/>
              </a:rPr>
              <a:t>-Berk, M., Baker, R. E., Choi, A., Kim, M., &amp; Bradlow, A. R. (2010). The Wildcat Corpus of native-and foreign-accented English: Communicative efficiency across conversational dyads with varying language alignment profiles. </a:t>
            </a:r>
            <a:r>
              <a:rPr lang="en-CA" sz="800" i="1" dirty="0">
                <a:solidFill>
                  <a:schemeClr val="tx1"/>
                </a:solidFill>
                <a:effectLst/>
                <a:latin typeface="Times New Roman" panose="02020603050405020304" pitchFamily="18" charset="0"/>
                <a:ea typeface="PMingLiU" panose="02020500000000000000" pitchFamily="18" charset="-120"/>
              </a:rPr>
              <a:t>Language and Speech</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53</a:t>
            </a:r>
            <a:r>
              <a:rPr lang="en-CA" sz="800" dirty="0">
                <a:solidFill>
                  <a:schemeClr val="tx1"/>
                </a:solidFill>
                <a:effectLst/>
                <a:latin typeface="Times New Roman" panose="02020603050405020304" pitchFamily="18" charset="0"/>
                <a:ea typeface="PMingLiU" panose="02020500000000000000" pitchFamily="18" charset="-120"/>
              </a:rPr>
              <a:t>(4), 510–540. https://doi.org/10.1177/0023830910372495</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Warner, N., &amp; Tucker, B. V. (2011). Phonetic variability of stops and flaps in spontaneous and careful speech. </a:t>
            </a:r>
            <a:r>
              <a:rPr lang="en-CA" sz="800" i="1" dirty="0">
                <a:solidFill>
                  <a:schemeClr val="tx1"/>
                </a:solidFill>
                <a:effectLst/>
                <a:latin typeface="Times New Roman" panose="02020603050405020304" pitchFamily="18" charset="0"/>
                <a:ea typeface="PMingLiU" panose="02020500000000000000" pitchFamily="18" charset="-120"/>
              </a:rPr>
              <a:t>The Journal of the Acoustical Society of America</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130</a:t>
            </a:r>
            <a:r>
              <a:rPr lang="en-CA" sz="800" dirty="0">
                <a:solidFill>
                  <a:schemeClr val="tx1"/>
                </a:solidFill>
                <a:effectLst/>
                <a:latin typeface="Times New Roman" panose="02020603050405020304" pitchFamily="18" charset="0"/>
                <a:ea typeface="PMingLiU" panose="02020500000000000000" pitchFamily="18" charset="-120"/>
              </a:rPr>
              <a:t>(3), 1606–1617. https://doi.org/10.1121/1.3621306</a:t>
            </a:r>
          </a:p>
          <a:p>
            <a:pPr marL="457200" indent="-457200">
              <a:lnSpc>
                <a:spcPct val="100000"/>
              </a:lnSpc>
              <a:spcAft>
                <a:spcPts val="800"/>
              </a:spcAft>
            </a:pPr>
            <a:r>
              <a:rPr lang="en-CA" sz="800" dirty="0">
                <a:solidFill>
                  <a:schemeClr val="tx1"/>
                </a:solidFill>
                <a:effectLst/>
                <a:latin typeface="Times New Roman" panose="02020603050405020304" pitchFamily="18" charset="0"/>
                <a:ea typeface="PMingLiU" panose="02020500000000000000" pitchFamily="18" charset="-120"/>
              </a:rPr>
              <a:t>Wilson, R. H., &amp; Sanchez, V. A. (2020). Effects of the carrier phrase on word recognition performances by younger and older listeners using two stimulus paradigms. </a:t>
            </a:r>
            <a:r>
              <a:rPr lang="en-CA" sz="800" i="1" dirty="0">
                <a:solidFill>
                  <a:schemeClr val="tx1"/>
                </a:solidFill>
                <a:effectLst/>
                <a:latin typeface="Times New Roman" panose="02020603050405020304" pitchFamily="18" charset="0"/>
                <a:ea typeface="PMingLiU" panose="02020500000000000000" pitchFamily="18" charset="-120"/>
              </a:rPr>
              <a:t>Journal of the American Academy of Audiology</a:t>
            </a:r>
            <a:r>
              <a:rPr lang="en-CA" sz="800" dirty="0">
                <a:solidFill>
                  <a:schemeClr val="tx1"/>
                </a:solidFill>
                <a:effectLst/>
                <a:latin typeface="Times New Roman" panose="02020603050405020304" pitchFamily="18" charset="0"/>
                <a:ea typeface="PMingLiU" panose="02020500000000000000" pitchFamily="18" charset="-120"/>
              </a:rPr>
              <a:t>, </a:t>
            </a:r>
            <a:r>
              <a:rPr lang="en-CA" sz="800" i="1" dirty="0">
                <a:solidFill>
                  <a:schemeClr val="tx1"/>
                </a:solidFill>
                <a:effectLst/>
                <a:latin typeface="Times New Roman" panose="02020603050405020304" pitchFamily="18" charset="0"/>
                <a:ea typeface="PMingLiU" panose="02020500000000000000" pitchFamily="18" charset="-120"/>
              </a:rPr>
              <a:t>31</a:t>
            </a:r>
            <a:r>
              <a:rPr lang="en-CA" sz="800" dirty="0">
                <a:solidFill>
                  <a:schemeClr val="tx1"/>
                </a:solidFill>
                <a:effectLst/>
                <a:latin typeface="Times New Roman" panose="02020603050405020304" pitchFamily="18" charset="0"/>
                <a:ea typeface="PMingLiU" panose="02020500000000000000" pitchFamily="18" charset="-120"/>
              </a:rPr>
              <a:t>(6), 412–441. https://doi.org/10.3766/jaaa.19061</a:t>
            </a:r>
          </a:p>
        </p:txBody>
      </p:sp>
    </p:spTree>
    <p:extLst>
      <p:ext uri="{BB962C8B-B14F-4D97-AF65-F5344CB8AC3E}">
        <p14:creationId xmlns:p14="http://schemas.microsoft.com/office/powerpoint/2010/main" val="146033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D675-E48A-5BDC-7996-A37AC037CAA3}"/>
              </a:ext>
            </a:extLst>
          </p:cNvPr>
          <p:cNvSpPr>
            <a:spLocks noGrp="1"/>
          </p:cNvSpPr>
          <p:nvPr>
            <p:ph type="title"/>
          </p:nvPr>
        </p:nvSpPr>
        <p:spPr/>
        <p:txBody>
          <a:bodyPr/>
          <a:lstStyle/>
          <a:p>
            <a:r>
              <a:rPr lang="en-CA" dirty="0"/>
              <a:t>Introduction</a:t>
            </a:r>
          </a:p>
        </p:txBody>
      </p:sp>
      <p:sp>
        <p:nvSpPr>
          <p:cNvPr id="3" name="Text Placeholder 2">
            <a:extLst>
              <a:ext uri="{FF2B5EF4-FFF2-40B4-BE49-F238E27FC236}">
                <a16:creationId xmlns:a16="http://schemas.microsoft.com/office/drawing/2014/main" id="{24E9C4CB-EECC-DCEF-F192-9B1DC041758A}"/>
              </a:ext>
            </a:extLst>
          </p:cNvPr>
          <p:cNvSpPr>
            <a:spLocks noGrp="1"/>
          </p:cNvSpPr>
          <p:nvPr>
            <p:ph type="body" sz="quarter" idx="13"/>
          </p:nvPr>
        </p:nvSpPr>
        <p:spPr/>
        <p:txBody>
          <a:bodyPr/>
          <a:lstStyle/>
          <a:p>
            <a:r>
              <a:rPr lang="en-CA" b="0" dirty="0"/>
              <a:t>Proposing a novel interactive task</a:t>
            </a:r>
          </a:p>
          <a:p>
            <a:r>
              <a:rPr lang="en-CA" b="0" dirty="0"/>
              <a:t>Goal of eliciting spontaneous conversational utterances</a:t>
            </a:r>
          </a:p>
          <a:p>
            <a:r>
              <a:rPr lang="en-CA" b="0" dirty="0"/>
              <a:t>For investigating phonetic adaptation</a:t>
            </a:r>
          </a:p>
        </p:txBody>
      </p:sp>
      <p:pic>
        <p:nvPicPr>
          <p:cNvPr id="5" name="Picture 4">
            <a:extLst>
              <a:ext uri="{FF2B5EF4-FFF2-40B4-BE49-F238E27FC236}">
                <a16:creationId xmlns:a16="http://schemas.microsoft.com/office/drawing/2014/main" id="{44358890-CB1D-A432-E77C-6FA9E5931729}"/>
              </a:ext>
            </a:extLst>
          </p:cNvPr>
          <p:cNvPicPr>
            <a:picLocks noChangeAspect="1"/>
          </p:cNvPicPr>
          <p:nvPr/>
        </p:nvPicPr>
        <p:blipFill>
          <a:blip r:embed="rId3"/>
          <a:stretch>
            <a:fillRect/>
          </a:stretch>
        </p:blipFill>
        <p:spPr>
          <a:xfrm>
            <a:off x="3488087" y="0"/>
            <a:ext cx="3747052" cy="949311"/>
          </a:xfrm>
          <a:prstGeom prst="rect">
            <a:avLst/>
          </a:prstGeom>
        </p:spPr>
      </p:pic>
    </p:spTree>
    <p:extLst>
      <p:ext uri="{BB962C8B-B14F-4D97-AF65-F5344CB8AC3E}">
        <p14:creationId xmlns:p14="http://schemas.microsoft.com/office/powerpoint/2010/main" val="160221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4E16-0F2B-F81B-433D-9C93676618A4}"/>
              </a:ext>
            </a:extLst>
          </p:cNvPr>
          <p:cNvSpPr>
            <a:spLocks noGrp="1"/>
          </p:cNvSpPr>
          <p:nvPr>
            <p:ph type="title"/>
          </p:nvPr>
        </p:nvSpPr>
        <p:spPr/>
        <p:txBody>
          <a:bodyPr/>
          <a:lstStyle/>
          <a:p>
            <a:r>
              <a:rPr lang="en-CA" dirty="0"/>
              <a:t>Phonetic Adaptation</a:t>
            </a:r>
          </a:p>
        </p:txBody>
      </p:sp>
      <p:sp>
        <p:nvSpPr>
          <p:cNvPr id="3" name="Text Placeholder 2">
            <a:extLst>
              <a:ext uri="{FF2B5EF4-FFF2-40B4-BE49-F238E27FC236}">
                <a16:creationId xmlns:a16="http://schemas.microsoft.com/office/drawing/2014/main" id="{DD3C038E-B4AF-5585-833A-1F101C9D694D}"/>
              </a:ext>
            </a:extLst>
          </p:cNvPr>
          <p:cNvSpPr>
            <a:spLocks noGrp="1"/>
          </p:cNvSpPr>
          <p:nvPr>
            <p:ph type="body" sz="quarter" idx="13"/>
          </p:nvPr>
        </p:nvSpPr>
        <p:spPr/>
        <p:txBody>
          <a:bodyPr/>
          <a:lstStyle/>
          <a:p>
            <a:r>
              <a:rPr lang="en-CA" b="0" dirty="0"/>
              <a:t>Phenomenon where speech production is non-consciously adjusted</a:t>
            </a:r>
          </a:p>
          <a:p>
            <a:r>
              <a:rPr lang="en-CA" b="0" dirty="0"/>
              <a:t>For accommodating communication with an interlocutor</a:t>
            </a:r>
            <a:r>
              <a:rPr lang="en-CA" b="0" baseline="30000" dirty="0"/>
              <a:t>1,2</a:t>
            </a:r>
          </a:p>
        </p:txBody>
      </p:sp>
      <p:sp>
        <p:nvSpPr>
          <p:cNvPr id="4" name="TextBox 3">
            <a:extLst>
              <a:ext uri="{FF2B5EF4-FFF2-40B4-BE49-F238E27FC236}">
                <a16:creationId xmlns:a16="http://schemas.microsoft.com/office/drawing/2014/main" id="{87C553DE-F79B-3161-22F3-EA021C43836F}"/>
              </a:ext>
            </a:extLst>
          </p:cNvPr>
          <p:cNvSpPr txBox="1"/>
          <p:nvPr/>
        </p:nvSpPr>
        <p:spPr>
          <a:xfrm>
            <a:off x="628650" y="6519446"/>
            <a:ext cx="7886700" cy="338554"/>
          </a:xfrm>
          <a:prstGeom prst="rect">
            <a:avLst/>
          </a:prstGeom>
          <a:noFill/>
        </p:spPr>
        <p:txBody>
          <a:bodyPr wrap="square" lIns="91440" tIns="45720" rIns="91440" bIns="45720" anchor="t">
            <a:spAutoFit/>
          </a:bodyPr>
          <a:lstStyle/>
          <a:p>
            <a:pPr algn="ctr"/>
            <a:r>
              <a:rPr lang="en-GB" sz="1600" dirty="0">
                <a:solidFill>
                  <a:srgbClr val="54585A"/>
                </a:solidFill>
                <a:cs typeface="Times"/>
              </a:rPr>
              <a:t>[1] Babel, 2009</a:t>
            </a:r>
            <a:r>
              <a:rPr lang="en-CA" sz="1600" dirty="0">
                <a:solidFill>
                  <a:srgbClr val="54585A"/>
                </a:solidFill>
                <a:cs typeface="Times"/>
              </a:rPr>
              <a:t>; </a:t>
            </a:r>
            <a:r>
              <a:rPr lang="en-GB" sz="1600" dirty="0">
                <a:solidFill>
                  <a:srgbClr val="54585A"/>
                </a:solidFill>
                <a:cs typeface="Times"/>
              </a:rPr>
              <a:t>[2] </a:t>
            </a:r>
            <a:r>
              <a:rPr lang="en-CA" sz="1600" dirty="0">
                <a:solidFill>
                  <a:srgbClr val="54585A"/>
                </a:solidFill>
                <a:cs typeface="Times"/>
              </a:rPr>
              <a:t>Lin et al., 2021</a:t>
            </a:r>
            <a:endParaRPr lang="en-US" sz="1600" dirty="0">
              <a:solidFill>
                <a:srgbClr val="54585A"/>
              </a:solidFill>
              <a:cs typeface="Calibri"/>
            </a:endParaRPr>
          </a:p>
        </p:txBody>
      </p:sp>
      <p:pic>
        <p:nvPicPr>
          <p:cNvPr id="9" name="Picture Placeholder 6" descr="A picture containing graphical user interface&#10;&#10;Description automatically generated">
            <a:extLst>
              <a:ext uri="{FF2B5EF4-FFF2-40B4-BE49-F238E27FC236}">
                <a16:creationId xmlns:a16="http://schemas.microsoft.com/office/drawing/2014/main" id="{5F7BBA6C-034F-2449-6680-D5C9834F55BC}"/>
              </a:ext>
            </a:extLst>
          </p:cNvPr>
          <p:cNvPicPr>
            <a:picLocks noChangeAspect="1"/>
          </p:cNvPicPr>
          <p:nvPr/>
        </p:nvPicPr>
        <p:blipFill>
          <a:blip r:embed="rId3"/>
          <a:srcRect t="309" b="309"/>
          <a:stretch>
            <a:fillRect/>
          </a:stretch>
        </p:blipFill>
        <p:spPr>
          <a:xfrm>
            <a:off x="1764195" y="3684248"/>
            <a:ext cx="5615609" cy="2835198"/>
          </a:xfrm>
          <a:prstGeom prst="rect">
            <a:avLst/>
          </a:prstGeom>
        </p:spPr>
      </p:pic>
      <p:sp>
        <p:nvSpPr>
          <p:cNvPr id="10" name="Oval 9">
            <a:extLst>
              <a:ext uri="{FF2B5EF4-FFF2-40B4-BE49-F238E27FC236}">
                <a16:creationId xmlns:a16="http://schemas.microsoft.com/office/drawing/2014/main" id="{A608BA36-1277-F1F1-71E7-4E0BFE31C03A}"/>
              </a:ext>
            </a:extLst>
          </p:cNvPr>
          <p:cNvSpPr/>
          <p:nvPr/>
        </p:nvSpPr>
        <p:spPr>
          <a:xfrm>
            <a:off x="5596126" y="4242166"/>
            <a:ext cx="666853" cy="4352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1A1B10-B39F-3588-4E7A-24F96C4B540E}"/>
              </a:ext>
            </a:extLst>
          </p:cNvPr>
          <p:cNvSpPr/>
          <p:nvPr/>
        </p:nvSpPr>
        <p:spPr>
          <a:xfrm>
            <a:off x="2801254" y="4114577"/>
            <a:ext cx="767131" cy="6508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descr="A picture containing text&#10;&#10;Description automatically generated">
            <a:extLst>
              <a:ext uri="{FF2B5EF4-FFF2-40B4-BE49-F238E27FC236}">
                <a16:creationId xmlns:a16="http://schemas.microsoft.com/office/drawing/2014/main" id="{BCBF90A6-B919-0617-BE7F-BBD391BE3274}"/>
              </a:ext>
            </a:extLst>
          </p:cNvPr>
          <p:cNvPicPr>
            <a:picLocks noChangeAspect="1"/>
          </p:cNvPicPr>
          <p:nvPr/>
        </p:nvPicPr>
        <p:blipFill>
          <a:blip r:embed="rId4"/>
          <a:stretch>
            <a:fillRect/>
          </a:stretch>
        </p:blipFill>
        <p:spPr>
          <a:xfrm>
            <a:off x="5575617" y="4114576"/>
            <a:ext cx="691925" cy="671869"/>
          </a:xfrm>
          <a:prstGeom prst="rect">
            <a:avLst/>
          </a:prstGeom>
        </p:spPr>
      </p:pic>
      <p:pic>
        <p:nvPicPr>
          <p:cNvPr id="13" name="Picture 4" descr="A picture containing text&#10;&#10;Description automatically generated">
            <a:extLst>
              <a:ext uri="{FF2B5EF4-FFF2-40B4-BE49-F238E27FC236}">
                <a16:creationId xmlns:a16="http://schemas.microsoft.com/office/drawing/2014/main" id="{948456AF-9014-F29A-242E-495D4AEC6CDB}"/>
              </a:ext>
            </a:extLst>
          </p:cNvPr>
          <p:cNvPicPr>
            <a:picLocks noChangeAspect="1"/>
          </p:cNvPicPr>
          <p:nvPr/>
        </p:nvPicPr>
        <p:blipFill>
          <a:blip r:embed="rId5"/>
          <a:stretch>
            <a:fillRect/>
          </a:stretch>
        </p:blipFill>
        <p:spPr>
          <a:xfrm>
            <a:off x="2801254" y="4105564"/>
            <a:ext cx="689892" cy="689892"/>
          </a:xfrm>
          <a:prstGeom prst="rect">
            <a:avLst/>
          </a:prstGeom>
        </p:spPr>
      </p:pic>
      <p:pic>
        <p:nvPicPr>
          <p:cNvPr id="15" name="Picture 14">
            <a:extLst>
              <a:ext uri="{FF2B5EF4-FFF2-40B4-BE49-F238E27FC236}">
                <a16:creationId xmlns:a16="http://schemas.microsoft.com/office/drawing/2014/main" id="{2E97684B-8955-FD75-0854-5A639286B6EB}"/>
              </a:ext>
            </a:extLst>
          </p:cNvPr>
          <p:cNvPicPr>
            <a:picLocks noChangeAspect="1"/>
          </p:cNvPicPr>
          <p:nvPr/>
        </p:nvPicPr>
        <p:blipFill>
          <a:blip r:embed="rId6"/>
          <a:stretch>
            <a:fillRect/>
          </a:stretch>
        </p:blipFill>
        <p:spPr>
          <a:xfrm>
            <a:off x="3488087" y="0"/>
            <a:ext cx="3747052" cy="949311"/>
          </a:xfrm>
          <a:prstGeom prst="rect">
            <a:avLst/>
          </a:prstGeom>
        </p:spPr>
      </p:pic>
    </p:spTree>
    <p:extLst>
      <p:ext uri="{BB962C8B-B14F-4D97-AF65-F5344CB8AC3E}">
        <p14:creationId xmlns:p14="http://schemas.microsoft.com/office/powerpoint/2010/main" val="346441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a:latin typeface="Impact"/>
                <a:cs typeface="Calibri"/>
              </a:rPr>
              <a:t>What is Phonetic Adaptation?</a:t>
            </a:r>
            <a:br>
              <a:rPr lang="en-US" sz="1400">
                <a:latin typeface="Impact"/>
              </a:rPr>
            </a:br>
            <a:r>
              <a:rPr lang="en-US" sz="1400" b="1">
                <a:latin typeface="Calibri"/>
                <a:cs typeface="Calibri"/>
              </a:rPr>
              <a:t>a.k.a. phonetic/conversational accommodation, speech alignment, entrainment, convergence, resonance</a:t>
            </a:r>
            <a:br>
              <a:rPr lang="en-US" sz="1400">
                <a:latin typeface="Impact"/>
              </a:rPr>
            </a:br>
            <a:br>
              <a:rPr lang="en-US">
                <a:latin typeface="Impact"/>
              </a:rPr>
            </a:br>
            <a:endParaRPr lang="en-US">
              <a:latin typeface="Impact"/>
              <a:cs typeface="Calibri"/>
            </a:endParaRP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47897"/>
          </a:xfrm>
        </p:spPr>
        <p:txBody>
          <a:bodyPr lIns="91440" tIns="45720" rIns="91440" bIns="45720" anchor="t"/>
          <a:lstStyle/>
          <a:p>
            <a:pPr marL="0" indent="0">
              <a:buNone/>
            </a:pPr>
            <a:endParaRPr lang="en-GB" sz="1300" dirty="0">
              <a:latin typeface="+mn-lt"/>
            </a:endParaRPr>
          </a:p>
          <a:p>
            <a:pPr marL="0" indent="0">
              <a:buNone/>
            </a:pPr>
            <a:r>
              <a:rPr lang="en-CA" dirty="0">
                <a:latin typeface="+mn-lt"/>
                <a:cs typeface="Times"/>
              </a:rPr>
              <a:t>Adjustment</a:t>
            </a:r>
            <a:r>
              <a:rPr lang="en-GB" dirty="0">
                <a:latin typeface="+mn-lt"/>
                <a:cs typeface="Times"/>
              </a:rPr>
              <a:t> of</a:t>
            </a:r>
            <a:r>
              <a:rPr lang="en-CA" dirty="0">
                <a:latin typeface="+mn-lt"/>
                <a:cs typeface="Times"/>
              </a:rPr>
              <a:t> pronunciation</a:t>
            </a:r>
            <a:r>
              <a:rPr lang="en-GB" dirty="0">
                <a:latin typeface="+mn-lt"/>
                <a:cs typeface="Times"/>
              </a:rPr>
              <a:t>:</a:t>
            </a:r>
          </a:p>
          <a:p>
            <a:r>
              <a:rPr lang="en-CA" dirty="0">
                <a:latin typeface="+mn-lt"/>
                <a:cs typeface="Times"/>
              </a:rPr>
              <a:t>Non-conscious</a:t>
            </a:r>
            <a:r>
              <a:rPr lang="en-GB" dirty="0">
                <a:latin typeface="+mn-lt"/>
                <a:cs typeface="Times"/>
              </a:rPr>
              <a:t>, </a:t>
            </a:r>
            <a:r>
              <a:rPr lang="en-CA" dirty="0">
                <a:latin typeface="+mn-lt"/>
                <a:cs typeface="Times"/>
              </a:rPr>
              <a:t>spontaneous</a:t>
            </a:r>
            <a:r>
              <a:rPr lang="en-GB" baseline="30000" dirty="0">
                <a:latin typeface="+mn-lt"/>
                <a:cs typeface="Times"/>
              </a:rPr>
              <a:t>1,2,3</a:t>
            </a:r>
            <a:endParaRPr lang="en-CA" dirty="0">
              <a:latin typeface="+mn-lt"/>
              <a:cs typeface="Times"/>
            </a:endParaRPr>
          </a:p>
          <a:p>
            <a:r>
              <a:rPr lang="en-GB" dirty="0">
                <a:latin typeface="+mn-lt"/>
                <a:cs typeface="Times"/>
              </a:rPr>
              <a:t>For effective communication</a:t>
            </a:r>
            <a:r>
              <a:rPr lang="en-GB" baseline="30000" dirty="0">
                <a:latin typeface="+mn-lt"/>
                <a:cs typeface="Times"/>
              </a:rPr>
              <a:t>1,2,3</a:t>
            </a:r>
            <a:endParaRPr lang="en-CA" dirty="0">
              <a:latin typeface="+mn-lt"/>
              <a:cs typeface="Times"/>
            </a:endParaRPr>
          </a:p>
          <a:p>
            <a:r>
              <a:rPr lang="en-CA" dirty="0">
                <a:latin typeface="+mn-lt"/>
                <a:cs typeface="Times"/>
              </a:rPr>
              <a:t>Acoustic characteristics</a:t>
            </a:r>
            <a:r>
              <a:rPr lang="en-GB" baseline="30000" dirty="0">
                <a:latin typeface="+mn-lt"/>
                <a:cs typeface="Times"/>
              </a:rPr>
              <a:t>1</a:t>
            </a:r>
            <a:endParaRPr lang="en-US" dirty="0">
              <a:latin typeface="+mn-lt"/>
              <a:cs typeface="Times"/>
            </a:endParaRPr>
          </a:p>
          <a:p>
            <a:pPr lvl="1"/>
            <a:r>
              <a:rPr lang="en-CA" dirty="0">
                <a:latin typeface="+mn-lt"/>
                <a:cs typeface="Times"/>
              </a:rPr>
              <a:t>speech rate</a:t>
            </a:r>
          </a:p>
          <a:p>
            <a:pPr lvl="1"/>
            <a:r>
              <a:rPr lang="en-CA" dirty="0">
                <a:latin typeface="+mn-lt"/>
                <a:cs typeface="Times"/>
              </a:rPr>
              <a:t>vowel intensity</a:t>
            </a:r>
          </a:p>
          <a:p>
            <a:pPr lvl="1"/>
            <a:r>
              <a:rPr lang="en-CA" dirty="0">
                <a:latin typeface="+mn-lt"/>
                <a:cs typeface="Times"/>
              </a:rPr>
              <a:t>vowel spectra </a:t>
            </a:r>
          </a:p>
          <a:p>
            <a:r>
              <a:rPr lang="en-CA" dirty="0">
                <a:latin typeface="+mn-lt"/>
                <a:cs typeface="Times"/>
              </a:rPr>
              <a:t>Influenced by social dynamics</a:t>
            </a:r>
            <a:r>
              <a:rPr lang="en-GB" baseline="30000" dirty="0">
                <a:latin typeface="+mn-lt"/>
                <a:cs typeface="Times"/>
              </a:rPr>
              <a:t>1</a:t>
            </a:r>
            <a:endParaRPr lang="en-CA" dirty="0">
              <a:latin typeface="+mn-lt"/>
              <a:cs typeface="Times"/>
            </a:endParaRPr>
          </a:p>
          <a:p>
            <a:endParaRPr lang="en-CA" dirty="0">
              <a:latin typeface="+mn-lt"/>
              <a:cs typeface="Times" pitchFamily="2" charset="0"/>
            </a:endParaRPr>
          </a:p>
        </p:txBody>
      </p:sp>
      <p:sp>
        <p:nvSpPr>
          <p:cNvPr id="5" name="TextBox 4">
            <a:extLst>
              <a:ext uri="{FF2B5EF4-FFF2-40B4-BE49-F238E27FC236}">
                <a16:creationId xmlns:a16="http://schemas.microsoft.com/office/drawing/2014/main" id="{40413FE6-ED3C-D6A1-4CDF-47EAEFB225C8}"/>
              </a:ext>
            </a:extLst>
          </p:cNvPr>
          <p:cNvSpPr txBox="1"/>
          <p:nvPr/>
        </p:nvSpPr>
        <p:spPr>
          <a:xfrm>
            <a:off x="628650" y="6519446"/>
            <a:ext cx="7886700" cy="338554"/>
          </a:xfrm>
          <a:prstGeom prst="rect">
            <a:avLst/>
          </a:prstGeom>
          <a:noFill/>
        </p:spPr>
        <p:txBody>
          <a:bodyPr wrap="square" lIns="91440" tIns="45720" rIns="91440" bIns="45720" anchor="t">
            <a:spAutoFit/>
          </a:bodyPr>
          <a:lstStyle/>
          <a:p>
            <a:pPr algn="ctr"/>
            <a:r>
              <a:rPr lang="en-GB" sz="1600" dirty="0">
                <a:solidFill>
                  <a:srgbClr val="54585A"/>
                </a:solidFill>
                <a:cs typeface="Times"/>
              </a:rPr>
              <a:t>[1] </a:t>
            </a:r>
            <a:r>
              <a:rPr lang="en-US" sz="1600" dirty="0">
                <a:solidFill>
                  <a:srgbClr val="54585A"/>
                </a:solidFill>
                <a:cs typeface="Times"/>
              </a:rPr>
              <a:t>Dias &amp; Rosenblum, 2016;</a:t>
            </a:r>
            <a:r>
              <a:rPr lang="en-GB" sz="1600" dirty="0">
                <a:solidFill>
                  <a:srgbClr val="54585A"/>
                </a:solidFill>
                <a:cs typeface="Times"/>
              </a:rPr>
              <a:t> [2] </a:t>
            </a:r>
            <a:r>
              <a:rPr lang="en-CA" sz="1600" dirty="0">
                <a:solidFill>
                  <a:srgbClr val="54585A"/>
                </a:solidFill>
                <a:cs typeface="Times"/>
              </a:rPr>
              <a:t>Lewandowski &amp; Jilka, 2019; </a:t>
            </a:r>
            <a:r>
              <a:rPr lang="en-GB" sz="1600" dirty="0">
                <a:solidFill>
                  <a:srgbClr val="54585A"/>
                </a:solidFill>
                <a:cs typeface="Times"/>
              </a:rPr>
              <a:t>[3] </a:t>
            </a:r>
            <a:r>
              <a:rPr lang="en-CA" sz="1600" dirty="0">
                <a:solidFill>
                  <a:srgbClr val="54585A"/>
                </a:solidFill>
                <a:cs typeface="Times"/>
              </a:rPr>
              <a:t>Lin et al., 2021</a:t>
            </a:r>
            <a:endParaRPr lang="en-US" sz="1600" dirty="0">
              <a:solidFill>
                <a:srgbClr val="54585A"/>
              </a:solidFill>
              <a:cs typeface="Calibri"/>
            </a:endParaRPr>
          </a:p>
        </p:txBody>
      </p:sp>
    </p:spTree>
    <p:extLst>
      <p:ext uri="{BB962C8B-B14F-4D97-AF65-F5344CB8AC3E}">
        <p14:creationId xmlns:p14="http://schemas.microsoft.com/office/powerpoint/2010/main" val="72666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8A40-B856-6044-9F7D-73D8F9B41EAB}"/>
              </a:ext>
            </a:extLst>
          </p:cNvPr>
          <p:cNvSpPr>
            <a:spLocks noGrp="1"/>
          </p:cNvSpPr>
          <p:nvPr>
            <p:ph type="title"/>
          </p:nvPr>
        </p:nvSpPr>
        <p:spPr/>
        <p:txBody>
          <a:bodyPr/>
          <a:lstStyle/>
          <a:p>
            <a:r>
              <a:rPr lang="en-US" dirty="0"/>
              <a:t>Interaction’s Desired Characteristics</a:t>
            </a:r>
          </a:p>
        </p:txBody>
      </p:sp>
      <p:sp>
        <p:nvSpPr>
          <p:cNvPr id="3" name="Text Placeholder 2">
            <a:extLst>
              <a:ext uri="{FF2B5EF4-FFF2-40B4-BE49-F238E27FC236}">
                <a16:creationId xmlns:a16="http://schemas.microsoft.com/office/drawing/2014/main" id="{EAAC78D1-B3E6-1C4F-8CC1-51AF97B58591}"/>
              </a:ext>
            </a:extLst>
          </p:cNvPr>
          <p:cNvSpPr>
            <a:spLocks noGrp="1"/>
          </p:cNvSpPr>
          <p:nvPr>
            <p:ph type="body" sz="quarter" idx="13"/>
          </p:nvPr>
        </p:nvSpPr>
        <p:spPr>
          <a:xfrm>
            <a:off x="-107074" y="2283681"/>
            <a:ext cx="9135164" cy="3568700"/>
          </a:xfrm>
        </p:spPr>
        <p:txBody>
          <a:bodyPr/>
          <a:lstStyle/>
          <a:p>
            <a:r>
              <a:rPr lang="en-US" dirty="0"/>
              <a:t>Spontaneous speech &gt; read speech</a:t>
            </a:r>
          </a:p>
          <a:p>
            <a:r>
              <a:rPr lang="en-US" dirty="0"/>
              <a:t>Power balance (Andreeva et al., 2021)</a:t>
            </a:r>
          </a:p>
          <a:p>
            <a:r>
              <a:rPr lang="en-US" dirty="0"/>
              <a:t>Elicit balanced amount of utterances</a:t>
            </a:r>
          </a:p>
          <a:p>
            <a:r>
              <a:rPr lang="en-US" dirty="0"/>
              <a:t>Control over conversation contents</a:t>
            </a:r>
          </a:p>
        </p:txBody>
      </p:sp>
      <p:pic>
        <p:nvPicPr>
          <p:cNvPr id="4" name="Picture 3">
            <a:extLst>
              <a:ext uri="{FF2B5EF4-FFF2-40B4-BE49-F238E27FC236}">
                <a16:creationId xmlns:a16="http://schemas.microsoft.com/office/drawing/2014/main" id="{CD868C28-62FC-2DD6-4C76-C9694D58186F}"/>
              </a:ext>
            </a:extLst>
          </p:cNvPr>
          <p:cNvPicPr>
            <a:picLocks noChangeAspect="1"/>
          </p:cNvPicPr>
          <p:nvPr/>
        </p:nvPicPr>
        <p:blipFill>
          <a:blip r:embed="rId3"/>
          <a:stretch>
            <a:fillRect/>
          </a:stretch>
        </p:blipFill>
        <p:spPr>
          <a:xfrm>
            <a:off x="3488087" y="0"/>
            <a:ext cx="3747052" cy="949311"/>
          </a:xfrm>
          <a:prstGeom prst="rect">
            <a:avLst/>
          </a:prstGeom>
        </p:spPr>
      </p:pic>
    </p:spTree>
    <p:extLst>
      <p:ext uri="{BB962C8B-B14F-4D97-AF65-F5344CB8AC3E}">
        <p14:creationId xmlns:p14="http://schemas.microsoft.com/office/powerpoint/2010/main" val="3613027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6386-C4B2-4E85-E6FE-89A5B5373515}"/>
              </a:ext>
            </a:extLst>
          </p:cNvPr>
          <p:cNvSpPr>
            <a:spLocks noGrp="1"/>
          </p:cNvSpPr>
          <p:nvPr>
            <p:ph type="title"/>
          </p:nvPr>
        </p:nvSpPr>
        <p:spPr/>
        <p:txBody>
          <a:bodyPr/>
          <a:lstStyle/>
          <a:p>
            <a:r>
              <a:rPr lang="en-CA" dirty="0"/>
              <a:t>Tasks in Past Literature</a:t>
            </a:r>
          </a:p>
        </p:txBody>
      </p:sp>
      <p:sp>
        <p:nvSpPr>
          <p:cNvPr id="3" name="Text Placeholder 2">
            <a:extLst>
              <a:ext uri="{FF2B5EF4-FFF2-40B4-BE49-F238E27FC236}">
                <a16:creationId xmlns:a16="http://schemas.microsoft.com/office/drawing/2014/main" id="{B51C6921-B02C-A554-70F0-B9ABC6906B5E}"/>
              </a:ext>
            </a:extLst>
          </p:cNvPr>
          <p:cNvSpPr>
            <a:spLocks noGrp="1"/>
          </p:cNvSpPr>
          <p:nvPr>
            <p:ph type="body" sz="quarter" idx="13"/>
          </p:nvPr>
        </p:nvSpPr>
        <p:spPr>
          <a:xfrm>
            <a:off x="-107074" y="1917699"/>
            <a:ext cx="7886700" cy="4791213"/>
          </a:xfrm>
        </p:spPr>
        <p:txBody>
          <a:bodyPr/>
          <a:lstStyle/>
          <a:p>
            <a:r>
              <a:rPr lang="en-CA" b="0" dirty="0"/>
              <a:t>Scripted, non-collaborative</a:t>
            </a:r>
          </a:p>
          <a:p>
            <a:pPr lvl="1"/>
            <a:r>
              <a:rPr lang="en-CA" dirty="0"/>
              <a:t>Shadowing; carrier phrase</a:t>
            </a:r>
          </a:p>
          <a:p>
            <a:pPr lvl="1"/>
            <a:r>
              <a:rPr lang="en-CA" b="0" dirty="0"/>
              <a:t>Not spontaneous</a:t>
            </a:r>
          </a:p>
          <a:p>
            <a:r>
              <a:rPr lang="en-CA" b="0" dirty="0"/>
              <a:t>Semi-scripted, non-collaborative</a:t>
            </a:r>
          </a:p>
          <a:p>
            <a:pPr lvl="1"/>
            <a:r>
              <a:rPr lang="en-CA" b="0" dirty="0"/>
              <a:t>Interview; topic discussion; phone call</a:t>
            </a:r>
          </a:p>
          <a:p>
            <a:pPr lvl="1"/>
            <a:r>
              <a:rPr lang="en-CA" b="0" dirty="0"/>
              <a:t>Struggles with control</a:t>
            </a:r>
          </a:p>
          <a:p>
            <a:r>
              <a:rPr lang="en-CA" b="0" dirty="0"/>
              <a:t>Unscripted, quasi-collaborative</a:t>
            </a:r>
          </a:p>
          <a:p>
            <a:pPr lvl="1"/>
            <a:r>
              <a:rPr lang="en-CA" dirty="0"/>
              <a:t>Sudoku; crossword</a:t>
            </a:r>
          </a:p>
          <a:p>
            <a:pPr lvl="1"/>
            <a:r>
              <a:rPr lang="en-CA" b="0" dirty="0"/>
              <a:t>Collaboration not required</a:t>
            </a:r>
          </a:p>
          <a:p>
            <a:r>
              <a:rPr lang="en-CA" b="0" dirty="0"/>
              <a:t>Unscripted, collaborative</a:t>
            </a:r>
          </a:p>
          <a:p>
            <a:pPr lvl="1"/>
            <a:r>
              <a:rPr lang="en-CA" dirty="0"/>
              <a:t>Map task; Grid task; Diapix task</a:t>
            </a:r>
            <a:endParaRPr lang="en-CA" b="0" dirty="0"/>
          </a:p>
        </p:txBody>
      </p:sp>
      <p:pic>
        <p:nvPicPr>
          <p:cNvPr id="4" name="Picture 3">
            <a:extLst>
              <a:ext uri="{FF2B5EF4-FFF2-40B4-BE49-F238E27FC236}">
                <a16:creationId xmlns:a16="http://schemas.microsoft.com/office/drawing/2014/main" id="{CFB8C284-7682-E92A-3652-506821CA189A}"/>
              </a:ext>
            </a:extLst>
          </p:cNvPr>
          <p:cNvPicPr>
            <a:picLocks noChangeAspect="1"/>
          </p:cNvPicPr>
          <p:nvPr/>
        </p:nvPicPr>
        <p:blipFill>
          <a:blip r:embed="rId3"/>
          <a:stretch>
            <a:fillRect/>
          </a:stretch>
        </p:blipFill>
        <p:spPr>
          <a:xfrm>
            <a:off x="3488087" y="0"/>
            <a:ext cx="3747052" cy="949311"/>
          </a:xfrm>
          <a:prstGeom prst="rect">
            <a:avLst/>
          </a:prstGeom>
        </p:spPr>
      </p:pic>
    </p:spTree>
    <p:extLst>
      <p:ext uri="{BB962C8B-B14F-4D97-AF65-F5344CB8AC3E}">
        <p14:creationId xmlns:p14="http://schemas.microsoft.com/office/powerpoint/2010/main" val="88446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F5DCFD-2D45-4C15-FD28-0DF164AA9535}"/>
              </a:ext>
            </a:extLst>
          </p:cNvPr>
          <p:cNvPicPr>
            <a:picLocks noChangeAspect="1"/>
          </p:cNvPicPr>
          <p:nvPr/>
        </p:nvPicPr>
        <p:blipFill>
          <a:blip r:embed="rId3"/>
          <a:stretch>
            <a:fillRect/>
          </a:stretch>
        </p:blipFill>
        <p:spPr>
          <a:xfrm>
            <a:off x="225256" y="242366"/>
            <a:ext cx="8693488" cy="6373267"/>
          </a:xfrm>
          <a:prstGeom prst="rect">
            <a:avLst/>
          </a:prstGeom>
        </p:spPr>
      </p:pic>
    </p:spTree>
    <p:extLst>
      <p:ext uri="{BB962C8B-B14F-4D97-AF65-F5344CB8AC3E}">
        <p14:creationId xmlns:p14="http://schemas.microsoft.com/office/powerpoint/2010/main" val="242343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DC3C-838E-0D26-7FF7-BE6F148A3707}"/>
              </a:ext>
            </a:extLst>
          </p:cNvPr>
          <p:cNvSpPr>
            <a:spLocks noGrp="1"/>
          </p:cNvSpPr>
          <p:nvPr>
            <p:ph type="title"/>
          </p:nvPr>
        </p:nvSpPr>
        <p:spPr/>
        <p:txBody>
          <a:bodyPr/>
          <a:lstStyle/>
          <a:p>
            <a:r>
              <a:rPr lang="en-CA" dirty="0"/>
              <a:t>Novel Task</a:t>
            </a:r>
          </a:p>
        </p:txBody>
      </p:sp>
      <p:sp>
        <p:nvSpPr>
          <p:cNvPr id="3" name="Text Placeholder 2">
            <a:extLst>
              <a:ext uri="{FF2B5EF4-FFF2-40B4-BE49-F238E27FC236}">
                <a16:creationId xmlns:a16="http://schemas.microsoft.com/office/drawing/2014/main" id="{A37B82F1-F089-0A14-32EC-83937A73E4B6}"/>
              </a:ext>
            </a:extLst>
          </p:cNvPr>
          <p:cNvSpPr>
            <a:spLocks noGrp="1"/>
          </p:cNvSpPr>
          <p:nvPr>
            <p:ph type="body" sz="quarter" idx="13"/>
          </p:nvPr>
        </p:nvSpPr>
        <p:spPr/>
        <p:txBody>
          <a:bodyPr/>
          <a:lstStyle/>
          <a:p>
            <a:r>
              <a:rPr lang="en-CA" b="0" dirty="0"/>
              <a:t>Takes aspects of previous unscripted collaborative tasks</a:t>
            </a:r>
          </a:p>
          <a:p>
            <a:r>
              <a:rPr lang="en-CA" b="0" dirty="0"/>
              <a:t>Place two participants in a video game (Pine Studio, 2021)</a:t>
            </a:r>
          </a:p>
          <a:p>
            <a:r>
              <a:rPr lang="en-CA" b="0" dirty="0"/>
              <a:t>Present them with slightly differing sets of 32 pictures</a:t>
            </a:r>
          </a:p>
          <a:p>
            <a:r>
              <a:rPr lang="en-CA" b="0" dirty="0"/>
              <a:t>Have them identify the 20 matching pairs</a:t>
            </a:r>
          </a:p>
        </p:txBody>
      </p:sp>
      <p:pic>
        <p:nvPicPr>
          <p:cNvPr id="8" name="Picture 7">
            <a:extLst>
              <a:ext uri="{FF2B5EF4-FFF2-40B4-BE49-F238E27FC236}">
                <a16:creationId xmlns:a16="http://schemas.microsoft.com/office/drawing/2014/main" id="{1D7845EE-2D60-6D52-D5C9-5AA06547B3F3}"/>
              </a:ext>
            </a:extLst>
          </p:cNvPr>
          <p:cNvPicPr>
            <a:picLocks noChangeAspect="1"/>
          </p:cNvPicPr>
          <p:nvPr/>
        </p:nvPicPr>
        <p:blipFill>
          <a:blip r:embed="rId3"/>
          <a:stretch>
            <a:fillRect/>
          </a:stretch>
        </p:blipFill>
        <p:spPr>
          <a:xfrm>
            <a:off x="3488087" y="0"/>
            <a:ext cx="3747052" cy="949311"/>
          </a:xfrm>
          <a:prstGeom prst="rect">
            <a:avLst/>
          </a:prstGeom>
        </p:spPr>
      </p:pic>
    </p:spTree>
    <p:extLst>
      <p:ext uri="{BB962C8B-B14F-4D97-AF65-F5344CB8AC3E}">
        <p14:creationId xmlns:p14="http://schemas.microsoft.com/office/powerpoint/2010/main" val="92230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8CD57-B55C-6CCA-7075-80B83692387B}"/>
              </a:ext>
            </a:extLst>
          </p:cNvPr>
          <p:cNvPicPr>
            <a:picLocks noChangeAspect="1"/>
          </p:cNvPicPr>
          <p:nvPr/>
        </p:nvPicPr>
        <p:blipFill rotWithShape="1">
          <a:blip r:embed="rId3"/>
          <a:srcRect l="24472" t="16589" r="15550" b="28010"/>
          <a:stretch/>
        </p:blipFill>
        <p:spPr>
          <a:xfrm>
            <a:off x="1951315" y="3667537"/>
            <a:ext cx="5241367" cy="2723323"/>
          </a:xfrm>
          <a:prstGeom prst="rect">
            <a:avLst/>
          </a:prstGeom>
        </p:spPr>
      </p:pic>
      <p:pic>
        <p:nvPicPr>
          <p:cNvPr id="5" name="Picture 4">
            <a:extLst>
              <a:ext uri="{FF2B5EF4-FFF2-40B4-BE49-F238E27FC236}">
                <a16:creationId xmlns:a16="http://schemas.microsoft.com/office/drawing/2014/main" id="{4D937C54-E9F0-FE42-78EF-4CC709ACBD39}"/>
              </a:ext>
            </a:extLst>
          </p:cNvPr>
          <p:cNvPicPr>
            <a:picLocks noChangeAspect="1"/>
          </p:cNvPicPr>
          <p:nvPr/>
        </p:nvPicPr>
        <p:blipFill rotWithShape="1">
          <a:blip r:embed="rId4"/>
          <a:srcRect l="17918" t="16606" r="19318" b="25418"/>
          <a:stretch/>
        </p:blipFill>
        <p:spPr>
          <a:xfrm>
            <a:off x="1951316" y="566530"/>
            <a:ext cx="5241367" cy="2723322"/>
          </a:xfrm>
          <a:prstGeom prst="rect">
            <a:avLst/>
          </a:prstGeom>
        </p:spPr>
      </p:pic>
    </p:spTree>
    <p:extLst>
      <p:ext uri="{BB962C8B-B14F-4D97-AF65-F5344CB8AC3E}">
        <p14:creationId xmlns:p14="http://schemas.microsoft.com/office/powerpoint/2010/main" val="2975185904"/>
      </p:ext>
    </p:extLst>
  </p:cSld>
  <p:clrMapOvr>
    <a:masterClrMapping/>
  </p:clrMapOvr>
</p:sld>
</file>

<file path=ppt/theme/theme1.xml><?xml version="1.0" encoding="utf-8"?>
<a:theme xmlns:a="http://schemas.openxmlformats.org/drawingml/2006/main" name="Title Page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Copy Slides">
  <a:themeElements>
    <a:clrScheme name="SFU Brand Colours">
      <a:dk1>
        <a:srgbClr val="000000"/>
      </a:dk1>
      <a:lt1>
        <a:srgbClr val="FFFFFF"/>
      </a:lt1>
      <a:dk2>
        <a:srgbClr val="8C0E1C"/>
      </a:dk2>
      <a:lt2>
        <a:srgbClr val="D31B34"/>
      </a:lt2>
      <a:accent1>
        <a:srgbClr val="212121"/>
      </a:accent1>
      <a:accent2>
        <a:srgbClr val="515151"/>
      </a:accent2>
      <a:accent3>
        <a:srgbClr val="797979"/>
      </a:accent3>
      <a:accent4>
        <a:srgbClr val="A9A9A9"/>
      </a:accent4>
      <a:accent5>
        <a:srgbClr val="CACACA"/>
      </a:accent5>
      <a:accent6>
        <a:srgbClr val="EAEAEA"/>
      </a:accent6>
      <a:hlink>
        <a:srgbClr val="D31B34"/>
      </a:hlink>
      <a:folHlink>
        <a:srgbClr val="8C0E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mage Only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4309</TotalTime>
  <Words>3328</Words>
  <Application>Microsoft Office PowerPoint</Application>
  <PresentationFormat>On-screen Show (4:3)</PresentationFormat>
  <Paragraphs>152</Paragraphs>
  <Slides>17</Slides>
  <Notes>14</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STIXGeneral-Regular</vt:lpstr>
      <vt:lpstr>Arial</vt:lpstr>
      <vt:lpstr>Calibri</vt:lpstr>
      <vt:lpstr>Impact</vt:lpstr>
      <vt:lpstr>Times</vt:lpstr>
      <vt:lpstr>Times New Roman</vt:lpstr>
      <vt:lpstr>Trebuchet MS</vt:lpstr>
      <vt:lpstr>Title Page Slides</vt:lpstr>
      <vt:lpstr>Body Copy Slides</vt:lpstr>
      <vt:lpstr>Image Only Slides</vt:lpstr>
      <vt:lpstr>A novel collaborative task for eliciting phonetic adaptations in spontaneous conversational speech.</vt:lpstr>
      <vt:lpstr>Introduction</vt:lpstr>
      <vt:lpstr>Phonetic Adaptation</vt:lpstr>
      <vt:lpstr>What is Phonetic Adaptation? a.k.a. phonetic/conversational accommodation, speech alignment, entrainment, convergence, resonance  </vt:lpstr>
      <vt:lpstr>Interaction’s Desired Characteristics</vt:lpstr>
      <vt:lpstr>Tasks in Past Literature</vt:lpstr>
      <vt:lpstr>PowerPoint Presentation</vt:lpstr>
      <vt:lpstr>Novel Task</vt:lpstr>
      <vt:lpstr>PowerPoint Presentation</vt:lpstr>
      <vt:lpstr>Methods: Recording Setup</vt:lpstr>
      <vt:lpstr>Results</vt:lpstr>
      <vt:lpstr>Interaction’s Desired Characteristics</vt:lpstr>
      <vt:lpstr>Future Iterations</vt:lpstr>
      <vt:lpstr>Future Explorations</vt:lpstr>
      <vt:lpstr>Conclusions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Samuel To</cp:lastModifiedBy>
  <cp:revision>156</cp:revision>
  <cp:lastPrinted>2019-05-17T16:35:52Z</cp:lastPrinted>
  <dcterms:created xsi:type="dcterms:W3CDTF">2019-03-19T21:21:49Z</dcterms:created>
  <dcterms:modified xsi:type="dcterms:W3CDTF">2023-09-02T19:41:10Z</dcterms:modified>
</cp:coreProperties>
</file>